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 id="2147483697" r:id="rId5"/>
  </p:sldMasterIdLst>
  <p:notesMasterIdLst>
    <p:notesMasterId r:id="rId90"/>
  </p:notesMasterIdLst>
  <p:sldIdLst>
    <p:sldId id="256" r:id="rId6"/>
    <p:sldId id="340" r:id="rId7"/>
    <p:sldId id="265" r:id="rId8"/>
    <p:sldId id="333" r:id="rId9"/>
    <p:sldId id="324" r:id="rId10"/>
    <p:sldId id="272" r:id="rId11"/>
    <p:sldId id="273" r:id="rId12"/>
    <p:sldId id="335" r:id="rId13"/>
    <p:sldId id="321" r:id="rId14"/>
    <p:sldId id="319" r:id="rId15"/>
    <p:sldId id="269" r:id="rId16"/>
    <p:sldId id="326" r:id="rId17"/>
    <p:sldId id="276" r:id="rId18"/>
    <p:sldId id="277" r:id="rId19"/>
    <p:sldId id="268" r:id="rId20"/>
    <p:sldId id="330" r:id="rId21"/>
    <p:sldId id="338" r:id="rId22"/>
    <p:sldId id="288" r:id="rId23"/>
    <p:sldId id="291" r:id="rId24"/>
    <p:sldId id="325" r:id="rId25"/>
    <p:sldId id="282" r:id="rId26"/>
    <p:sldId id="283" r:id="rId27"/>
    <p:sldId id="332" r:id="rId28"/>
    <p:sldId id="307" r:id="rId29"/>
    <p:sldId id="290" r:id="rId30"/>
    <p:sldId id="331" r:id="rId31"/>
    <p:sldId id="334" r:id="rId32"/>
    <p:sldId id="284" r:id="rId33"/>
    <p:sldId id="285" r:id="rId34"/>
    <p:sldId id="327" r:id="rId35"/>
    <p:sldId id="341" r:id="rId36"/>
    <p:sldId id="320" r:id="rId37"/>
    <p:sldId id="270" r:id="rId38"/>
    <p:sldId id="289" r:id="rId39"/>
    <p:sldId id="286" r:id="rId40"/>
    <p:sldId id="287" r:id="rId41"/>
    <p:sldId id="323" r:id="rId42"/>
    <p:sldId id="292" r:id="rId43"/>
    <p:sldId id="339" r:id="rId44"/>
    <p:sldId id="293" r:id="rId45"/>
    <p:sldId id="322" r:id="rId46"/>
    <p:sldId id="296" r:id="rId47"/>
    <p:sldId id="261" r:id="rId48"/>
    <p:sldId id="297" r:id="rId49"/>
    <p:sldId id="294" r:id="rId50"/>
    <p:sldId id="298" r:id="rId51"/>
    <p:sldId id="260" r:id="rId52"/>
    <p:sldId id="299" r:id="rId53"/>
    <p:sldId id="329" r:id="rId54"/>
    <p:sldId id="295" r:id="rId55"/>
    <p:sldId id="300" r:id="rId56"/>
    <p:sldId id="259" r:id="rId57"/>
    <p:sldId id="336" r:id="rId58"/>
    <p:sldId id="301" r:id="rId59"/>
    <p:sldId id="267" r:id="rId60"/>
    <p:sldId id="318" r:id="rId61"/>
    <p:sldId id="302" r:id="rId62"/>
    <p:sldId id="303" r:id="rId63"/>
    <p:sldId id="266" r:id="rId64"/>
    <p:sldId id="304" r:id="rId65"/>
    <p:sldId id="274" r:id="rId66"/>
    <p:sldId id="275" r:id="rId67"/>
    <p:sldId id="305" r:id="rId68"/>
    <p:sldId id="337" r:id="rId69"/>
    <p:sldId id="263" r:id="rId70"/>
    <p:sldId id="310" r:id="rId71"/>
    <p:sldId id="278" r:id="rId72"/>
    <p:sldId id="279" r:id="rId73"/>
    <p:sldId id="306" r:id="rId74"/>
    <p:sldId id="257" r:id="rId75"/>
    <p:sldId id="264" r:id="rId76"/>
    <p:sldId id="317" r:id="rId77"/>
    <p:sldId id="280" r:id="rId78"/>
    <p:sldId id="281" r:id="rId79"/>
    <p:sldId id="308" r:id="rId80"/>
    <p:sldId id="262" r:id="rId81"/>
    <p:sldId id="309" r:id="rId82"/>
    <p:sldId id="316" r:id="rId83"/>
    <p:sldId id="311" r:id="rId84"/>
    <p:sldId id="315" r:id="rId85"/>
    <p:sldId id="312" r:id="rId86"/>
    <p:sldId id="313" r:id="rId87"/>
    <p:sldId id="258" r:id="rId88"/>
    <p:sldId id="314"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32BD"/>
    <a:srgbClr val="2343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8882" autoAdjust="0"/>
    <p:restoredTop sz="94673" autoAdjust="0"/>
  </p:normalViewPr>
  <p:slideViewPr>
    <p:cSldViewPr snapToGrid="0">
      <p:cViewPr>
        <p:scale>
          <a:sx n="100" d="100"/>
          <a:sy n="100" d="100"/>
        </p:scale>
        <p:origin x="-1860" y="-58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6A29AE-C300-49B6-839E-F71062865A97}" type="datetimeFigureOut">
              <a:rPr lang="en-US" smtClean="0"/>
              <a:t>2/20/2014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B7039C-7D30-4862-8C31-761FA731D45E}" type="slidenum">
              <a:rPr lang="en-US" smtClean="0"/>
              <a:t>‹#›</a:t>
            </a:fld>
            <a:endParaRPr lang="en-US"/>
          </a:p>
        </p:txBody>
      </p:sp>
    </p:spTree>
    <p:extLst>
      <p:ext uri="{BB962C8B-B14F-4D97-AF65-F5344CB8AC3E}">
        <p14:creationId xmlns:p14="http://schemas.microsoft.com/office/powerpoint/2010/main" val="2850964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B7039C-7D30-4862-8C31-761FA731D45E}" type="slidenum">
              <a:rPr lang="en-US" smtClean="0"/>
              <a:t>45</a:t>
            </a:fld>
            <a:endParaRPr lang="en-US"/>
          </a:p>
        </p:txBody>
      </p:sp>
    </p:spTree>
    <p:extLst>
      <p:ext uri="{BB962C8B-B14F-4D97-AF65-F5344CB8AC3E}">
        <p14:creationId xmlns:p14="http://schemas.microsoft.com/office/powerpoint/2010/main" val="333207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954078-BD41-424E-A2D3-67D588992AB0}" type="slidenum">
              <a:rPr lang="en-US" smtClean="0"/>
              <a:pPr>
                <a:defRPr/>
              </a:pPr>
              <a:t>56</a:t>
            </a:fld>
            <a:endParaRPr lang="en-US"/>
          </a:p>
        </p:txBody>
      </p:sp>
    </p:spTree>
    <p:extLst>
      <p:ext uri="{BB962C8B-B14F-4D97-AF65-F5344CB8AC3E}">
        <p14:creationId xmlns:p14="http://schemas.microsoft.com/office/powerpoint/2010/main" val="114844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BDE54E-F82A-4E62-A5C1-DBA181ED36EA}" type="datetimeFigureOut">
              <a:rPr lang="en-US" smtClean="0"/>
              <a:t>2/20/2014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838B6-A621-4F9F-A691-E60D2AEE9761}" type="slidenum">
              <a:rPr lang="en-US" smtClean="0"/>
              <a:t>‹#›</a:t>
            </a:fld>
            <a:endParaRPr lang="en-US"/>
          </a:p>
        </p:txBody>
      </p:sp>
    </p:spTree>
    <p:extLst>
      <p:ext uri="{BB962C8B-B14F-4D97-AF65-F5344CB8AC3E}">
        <p14:creationId xmlns:p14="http://schemas.microsoft.com/office/powerpoint/2010/main" val="3671517539"/>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BDE54E-F82A-4E62-A5C1-DBA181ED36EA}" type="datetimeFigureOut">
              <a:rPr lang="en-US" smtClean="0"/>
              <a:t>2/20/2014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838B6-A621-4F9F-A691-E60D2AEE9761}" type="slidenum">
              <a:rPr lang="en-US" smtClean="0"/>
              <a:t>‹#›</a:t>
            </a:fld>
            <a:endParaRPr lang="en-US"/>
          </a:p>
        </p:txBody>
      </p:sp>
    </p:spTree>
    <p:extLst>
      <p:ext uri="{BB962C8B-B14F-4D97-AF65-F5344CB8AC3E}">
        <p14:creationId xmlns:p14="http://schemas.microsoft.com/office/powerpoint/2010/main" val="3295004351"/>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BDE54E-F82A-4E62-A5C1-DBA181ED36EA}" type="datetimeFigureOut">
              <a:rPr lang="en-US" smtClean="0"/>
              <a:t>2/20/2014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838B6-A621-4F9F-A691-E60D2AEE9761}" type="slidenum">
              <a:rPr lang="en-US" smtClean="0"/>
              <a:t>‹#›</a:t>
            </a:fld>
            <a:endParaRPr lang="en-US"/>
          </a:p>
        </p:txBody>
      </p:sp>
    </p:spTree>
    <p:extLst>
      <p:ext uri="{BB962C8B-B14F-4D97-AF65-F5344CB8AC3E}">
        <p14:creationId xmlns:p14="http://schemas.microsoft.com/office/powerpoint/2010/main" val="722580581"/>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3" name="Picture 2" descr="Red bar_standard_nologo.jpg"/>
          <p:cNvPicPr>
            <a:picLocks noChangeAspect="1"/>
          </p:cNvPicPr>
          <p:nvPr userDrawn="1"/>
        </p:nvPicPr>
        <p:blipFill>
          <a:blip r:embed="rId2" cstate="print"/>
          <a:stretch>
            <a:fillRect/>
          </a:stretch>
        </p:blipFill>
        <p:spPr>
          <a:xfrm>
            <a:off x="1588" y="6609525"/>
            <a:ext cx="9144000" cy="256032"/>
          </a:xfrm>
          <a:prstGeom prst="rect">
            <a:avLst/>
          </a:prstGeom>
        </p:spPr>
      </p:pic>
      <p:pic>
        <p:nvPicPr>
          <p:cNvPr id="5" name="Picture 4" descr="13-0312 Red PPT template cover.jpg"/>
          <p:cNvPicPr>
            <a:picLocks noChangeAspect="1"/>
          </p:cNvPicPr>
          <p:nvPr userDrawn="1"/>
        </p:nvPicPr>
        <p:blipFill>
          <a:blip r:embed="rId3" cstate="print"/>
          <a:stretch>
            <a:fillRect/>
          </a:stretch>
        </p:blipFill>
        <p:spPr>
          <a:xfrm>
            <a:off x="0" y="7557"/>
            <a:ext cx="9144000" cy="6858000"/>
          </a:xfrm>
          <a:prstGeom prst="rect">
            <a:avLst/>
          </a:prstGeom>
        </p:spPr>
      </p:pic>
      <p:sp>
        <p:nvSpPr>
          <p:cNvPr id="6" name="Rectangle 3"/>
          <p:cNvSpPr>
            <a:spLocks noGrp="1" noChangeArrowheads="1"/>
          </p:cNvSpPr>
          <p:nvPr>
            <p:ph type="ctrTitle" hasCustomPrompt="1"/>
          </p:nvPr>
        </p:nvSpPr>
        <p:spPr>
          <a:xfrm>
            <a:off x="4371655" y="3527242"/>
            <a:ext cx="4252751" cy="991860"/>
          </a:xfrm>
        </p:spPr>
        <p:txBody>
          <a:bodyPr lIns="45720" rIns="45720" anchor="b"/>
          <a:lstStyle>
            <a:lvl1pPr algn="r">
              <a:lnSpc>
                <a:spcPts val="6000"/>
              </a:lnSpc>
              <a:defRPr sz="6000" b="0" cap="none" spc="-300" baseline="0">
                <a:solidFill>
                  <a:srgbClr val="5F5F5F"/>
                </a:solidFill>
              </a:defRPr>
            </a:lvl1pPr>
          </a:lstStyle>
          <a:p>
            <a:r>
              <a:rPr lang="en-US" dirty="0" smtClean="0"/>
              <a:t>TITLE</a:t>
            </a:r>
            <a:endParaRPr lang="en-US" dirty="0"/>
          </a:p>
        </p:txBody>
      </p:sp>
      <p:sp>
        <p:nvSpPr>
          <p:cNvPr id="7" name="Rectangle 4"/>
          <p:cNvSpPr>
            <a:spLocks noGrp="1" noChangeArrowheads="1"/>
          </p:cNvSpPr>
          <p:nvPr>
            <p:ph type="subTitle" idx="1" hasCustomPrompt="1"/>
          </p:nvPr>
        </p:nvSpPr>
        <p:spPr>
          <a:xfrm>
            <a:off x="4346575" y="4812080"/>
            <a:ext cx="4252751" cy="843513"/>
          </a:xfrm>
        </p:spPr>
        <p:txBody>
          <a:bodyPr lIns="45720" rIns="45720"/>
          <a:lstStyle>
            <a:lvl1pPr marL="0" indent="0" algn="r">
              <a:lnSpc>
                <a:spcPts val="1800"/>
              </a:lnSpc>
              <a:spcBef>
                <a:spcPts val="0"/>
              </a:spcBef>
              <a:buFontTx/>
              <a:buNone/>
              <a:defRPr sz="1800" b="1" i="0" spc="-80" baseline="0">
                <a:solidFill>
                  <a:srgbClr val="5F5F5F"/>
                </a:solidFill>
              </a:defRPr>
            </a:lvl1pPr>
          </a:lstStyle>
          <a:p>
            <a:r>
              <a:rPr lang="en-US" dirty="0" smtClean="0"/>
              <a:t>Subtitle style</a:t>
            </a:r>
            <a:endParaRPr lang="en-US" dirty="0"/>
          </a:p>
        </p:txBody>
      </p:sp>
    </p:spTree>
    <p:extLst>
      <p:ext uri="{BB962C8B-B14F-4D97-AF65-F5344CB8AC3E}">
        <p14:creationId xmlns:p14="http://schemas.microsoft.com/office/powerpoint/2010/main" val="371293129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339725" indent="-339725">
              <a:buFont typeface="Wingdings 3" pitchFamily="18" charset="2"/>
              <a:buChar cha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F5BD41B1-684A-4341-AF9A-BE16D6DCD75E}"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226633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25438" y="796925"/>
            <a:ext cx="4110037" cy="5329238"/>
          </a:xfrm>
        </p:spPr>
        <p:txBody>
          <a:bodyPr/>
          <a:lstStyle>
            <a:lvl1pPr marL="339725" indent="-339725">
              <a:buFont typeface="Wingdings 3" pitchFamily="18" charset="2"/>
              <a:buChar char="´"/>
              <a:defRPr sz="22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87875" y="796925"/>
            <a:ext cx="4111625" cy="5329238"/>
          </a:xfrm>
        </p:spPr>
        <p:txBody>
          <a:bodyPr/>
          <a:lstStyle>
            <a:lvl1pPr marL="339725" indent="-339725">
              <a:buFont typeface="Wingdings 3" pitchFamily="18" charset="2"/>
              <a:buChar char="´"/>
              <a:defRPr sz="22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10107704-6068-45F9-9F49-20AE160869D4}"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531142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4CD9C679-8CC5-4B70-BAA0-EDA63313D237}"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590762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6"/>
          <p:cNvSpPr>
            <a:spLocks noGrp="1" noChangeArrowheads="1"/>
          </p:cNvSpPr>
          <p:nvPr>
            <p:ph type="sldNum" sz="quarter" idx="11"/>
          </p:nvPr>
        </p:nvSpPr>
        <p:spPr>
          <a:ln/>
        </p:spPr>
        <p:txBody>
          <a:bodyPr/>
          <a:lstStyle>
            <a:lvl1pPr>
              <a:defRPr/>
            </a:lvl1pPr>
          </a:lstStyle>
          <a:p>
            <a:pPr>
              <a:defRPr/>
            </a:pPr>
            <a:fld id="{CF05D625-E693-4E7C-8A40-4E13CECC527E}"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197367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defRPr/>
            </a:pPr>
            <a:fld id="{F0493397-25E2-44C3-AB12-A8279CF691FF}" type="slidenum">
              <a:rPr lang="en-US" smtClean="0">
                <a:solidFill>
                  <a:prstClr val="white"/>
                </a:solidFill>
              </a:rPr>
              <a:pPr>
                <a:defRPr/>
              </a:pPr>
              <a:t>‹#›</a:t>
            </a:fld>
            <a:endParaRPr lang="en-US">
              <a:solidFill>
                <a:prstClr val="white"/>
              </a:solidFill>
            </a:endParaRPr>
          </a:p>
        </p:txBody>
      </p:sp>
      <p:sp>
        <p:nvSpPr>
          <p:cNvPr id="5" name="Text Placeholder 4"/>
          <p:cNvSpPr>
            <a:spLocks noGrp="1"/>
          </p:cNvSpPr>
          <p:nvPr>
            <p:ph type="body" sz="quarter" idx="11"/>
          </p:nvPr>
        </p:nvSpPr>
        <p:spPr>
          <a:xfrm>
            <a:off x="4791154" y="2438723"/>
            <a:ext cx="4042523" cy="3697582"/>
          </a:xfrm>
        </p:spPr>
        <p:txBody>
          <a:bodyPr/>
          <a:lstStyle>
            <a:lvl1pPr marL="339725" indent="-339725">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2"/>
          </p:nvPr>
        </p:nvSpPr>
        <p:spPr>
          <a:xfrm>
            <a:off x="278863" y="2432050"/>
            <a:ext cx="4059237" cy="3703549"/>
          </a:xfrm>
        </p:spPr>
        <p:txBody>
          <a:bodyPr/>
          <a:lstStyle/>
          <a:p>
            <a:r>
              <a:rPr lang="en-US" smtClean="0"/>
              <a:t>Click icon to add picture</a:t>
            </a:r>
            <a:endParaRPr lang="en-US"/>
          </a:p>
        </p:txBody>
      </p:sp>
      <p:sp>
        <p:nvSpPr>
          <p:cNvPr id="11" name="Text Placeholder 10"/>
          <p:cNvSpPr>
            <a:spLocks noGrp="1"/>
          </p:cNvSpPr>
          <p:nvPr>
            <p:ph type="body" sz="quarter" idx="13"/>
          </p:nvPr>
        </p:nvSpPr>
        <p:spPr>
          <a:xfrm>
            <a:off x="1199376" y="1269961"/>
            <a:ext cx="6748423" cy="830262"/>
          </a:xfrm>
        </p:spPr>
        <p:txBody>
          <a:bodyPr anchor="ctr"/>
          <a:lstStyle>
            <a:lvl1pPr algn="ctr">
              <a:lnSpc>
                <a:spcPts val="4900"/>
              </a:lnSpc>
              <a:spcBef>
                <a:spcPts val="0"/>
              </a:spcBef>
              <a:buNone/>
              <a:defRPr sz="4900">
                <a:solidFill>
                  <a:srgbClr val="6D6E71"/>
                </a:solidFill>
              </a:defRPr>
            </a:lvl1pPr>
          </a:lstStyle>
          <a:p>
            <a:pPr lvl="0"/>
            <a:r>
              <a:rPr lang="en-US" smtClean="0"/>
              <a:t>Click to edit Master text styles</a:t>
            </a:r>
          </a:p>
        </p:txBody>
      </p:sp>
    </p:spTree>
    <p:extLst>
      <p:ext uri="{BB962C8B-B14F-4D97-AF65-F5344CB8AC3E}">
        <p14:creationId xmlns:p14="http://schemas.microsoft.com/office/powerpoint/2010/main" val="2657976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76093" y="1262024"/>
            <a:ext cx="8189637" cy="838830"/>
          </a:xfrm>
        </p:spPr>
        <p:txBody>
          <a:bodyPr/>
          <a:lstStyle>
            <a:lvl1pPr algn="ctr">
              <a:defRPr sz="4400" b="0">
                <a:solidFill>
                  <a:schemeClr val="tx1"/>
                </a:solidFill>
              </a:defRPr>
            </a:lvl1p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p>
            <a:pPr>
              <a:defRPr/>
            </a:pPr>
            <a:fld id="{F0493397-25E2-44C3-AB12-A8279CF691FF}" type="slidenum">
              <a:rPr lang="en-US" smtClean="0">
                <a:solidFill>
                  <a:prstClr val="white"/>
                </a:solidFill>
              </a:rPr>
              <a:pPr>
                <a:defRPr/>
              </a:pPr>
              <a:t>‹#›</a:t>
            </a:fld>
            <a:endParaRPr lang="en-US">
              <a:solidFill>
                <a:prstClr val="white"/>
              </a:solidFill>
            </a:endParaRPr>
          </a:p>
        </p:txBody>
      </p:sp>
      <p:sp>
        <p:nvSpPr>
          <p:cNvPr id="8" name="Text Placeholder 7"/>
          <p:cNvSpPr>
            <a:spLocks noGrp="1"/>
          </p:cNvSpPr>
          <p:nvPr>
            <p:ph type="body" sz="quarter" idx="11"/>
          </p:nvPr>
        </p:nvSpPr>
        <p:spPr>
          <a:xfrm>
            <a:off x="1323975" y="2320007"/>
            <a:ext cx="6499225" cy="3226849"/>
          </a:xfrm>
        </p:spPr>
        <p:txBody>
          <a:bodyPr/>
          <a:lstStyle>
            <a:lvl1pPr marL="400050" indent="-400050">
              <a:defRPr sz="2800"/>
            </a:lvl1pPr>
            <a:lvl2pPr marL="801688" indent="-227013">
              <a:defRPr sz="2400"/>
            </a:lvl2pPr>
            <a:lvl3pPr marL="1027113" indent="-225425">
              <a:defRPr sz="2000"/>
            </a:lvl3pPr>
            <a:lvl4pPr>
              <a:defRPr sz="1800"/>
            </a:lvl4pPr>
            <a:lvl5pPr marL="1428750" indent="-174625">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53368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defRPr/>
            </a:pPr>
            <a:fld id="{F0493397-25E2-44C3-AB12-A8279CF691FF}" type="slidenum">
              <a:rPr lang="en-US" smtClean="0">
                <a:solidFill>
                  <a:prstClr val="white"/>
                </a:solidFill>
              </a:rPr>
              <a:pPr>
                <a:defRPr/>
              </a:pPr>
              <a:t>‹#›</a:t>
            </a:fld>
            <a:endParaRPr lang="en-US">
              <a:solidFill>
                <a:prstClr val="white"/>
              </a:solidFill>
            </a:endParaRPr>
          </a:p>
        </p:txBody>
      </p:sp>
      <p:sp>
        <p:nvSpPr>
          <p:cNvPr id="4" name="Text Placeholder 4"/>
          <p:cNvSpPr>
            <a:spLocks noGrp="1"/>
          </p:cNvSpPr>
          <p:nvPr>
            <p:ph type="body" sz="quarter" idx="11"/>
          </p:nvPr>
        </p:nvSpPr>
        <p:spPr>
          <a:xfrm>
            <a:off x="4685356" y="2705415"/>
            <a:ext cx="3657600" cy="3430890"/>
          </a:xfrm>
        </p:spPr>
        <p:txBody>
          <a:bodyPr/>
          <a:lstStyle>
            <a:lvl1pPr>
              <a:lnSpc>
                <a:spcPts val="2000"/>
              </a:lnSpc>
              <a:spcBef>
                <a:spcPts val="600"/>
              </a:spcBef>
              <a:spcAft>
                <a:spcPts val="600"/>
              </a:spcAft>
              <a:defRPr sz="2000"/>
            </a:lvl1pPr>
            <a:lvl2pPr>
              <a:lnSpc>
                <a:spcPts val="2000"/>
              </a:lnSpc>
              <a:spcBef>
                <a:spcPts val="600"/>
              </a:spcBef>
              <a:spcAft>
                <a:spcPts val="600"/>
              </a:spcAft>
              <a:defRPr/>
            </a:lvl2pPr>
            <a:lvl3pPr>
              <a:lnSpc>
                <a:spcPts val="2000"/>
              </a:lnSpc>
              <a:spcBef>
                <a:spcPts val="600"/>
              </a:spcBef>
              <a:spcAft>
                <a:spcPts val="600"/>
              </a:spcAft>
              <a:defRPr/>
            </a:lvl3pPr>
            <a:lvl4pPr>
              <a:lnSpc>
                <a:spcPts val="2000"/>
              </a:lnSpc>
              <a:spcBef>
                <a:spcPts val="600"/>
              </a:spcBef>
              <a:spcAft>
                <a:spcPts val="600"/>
              </a:spcAft>
              <a:defRPr/>
            </a:lvl4pPr>
            <a:lvl5pPr>
              <a:lnSpc>
                <a:spcPts val="2000"/>
              </a:lnSpc>
              <a:spcBef>
                <a:spcPts val="600"/>
              </a:spcBef>
              <a:spcAft>
                <a:spcPts val="600"/>
              </a:spcAf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10"/>
          <p:cNvSpPr>
            <a:spLocks noGrp="1"/>
          </p:cNvSpPr>
          <p:nvPr>
            <p:ph type="body" sz="quarter" idx="13"/>
          </p:nvPr>
        </p:nvSpPr>
        <p:spPr>
          <a:xfrm>
            <a:off x="831274" y="1088592"/>
            <a:ext cx="7466340" cy="830262"/>
          </a:xfrm>
        </p:spPr>
        <p:txBody>
          <a:bodyPr anchor="ctr"/>
          <a:lstStyle>
            <a:lvl1pPr algn="ctr">
              <a:lnSpc>
                <a:spcPts val="4900"/>
              </a:lnSpc>
              <a:spcBef>
                <a:spcPts val="0"/>
              </a:spcBef>
              <a:buNone/>
              <a:defRPr sz="4900">
                <a:solidFill>
                  <a:srgbClr val="6D6E71"/>
                </a:solidFill>
              </a:defRPr>
            </a:lvl1pPr>
          </a:lstStyle>
          <a:p>
            <a:pPr lvl="0"/>
            <a:r>
              <a:rPr lang="en-US" smtClean="0"/>
              <a:t>Click to edit Master text styles</a:t>
            </a:r>
          </a:p>
        </p:txBody>
      </p:sp>
      <p:sp>
        <p:nvSpPr>
          <p:cNvPr id="9" name="Text Placeholder 4"/>
          <p:cNvSpPr>
            <a:spLocks noGrp="1"/>
          </p:cNvSpPr>
          <p:nvPr>
            <p:ph type="body" sz="quarter" idx="14"/>
          </p:nvPr>
        </p:nvSpPr>
        <p:spPr>
          <a:xfrm>
            <a:off x="688975" y="2705415"/>
            <a:ext cx="3657600" cy="3430890"/>
          </a:xfrm>
        </p:spPr>
        <p:txBody>
          <a:bodyPr/>
          <a:lstStyle>
            <a:lvl1pPr>
              <a:lnSpc>
                <a:spcPts val="2000"/>
              </a:lnSpc>
              <a:spcBef>
                <a:spcPts val="600"/>
              </a:spcBef>
              <a:spcAft>
                <a:spcPts val="600"/>
              </a:spcAft>
              <a:tabLst/>
              <a:defRPr sz="2000"/>
            </a:lvl1pPr>
            <a:lvl2pPr>
              <a:lnSpc>
                <a:spcPts val="2000"/>
              </a:lnSpc>
              <a:spcBef>
                <a:spcPts val="600"/>
              </a:spcBef>
              <a:spcAft>
                <a:spcPts val="600"/>
              </a:spcAft>
              <a:tabLst/>
              <a:defRPr/>
            </a:lvl2pPr>
            <a:lvl3pPr>
              <a:lnSpc>
                <a:spcPts val="2000"/>
              </a:lnSpc>
              <a:spcBef>
                <a:spcPts val="600"/>
              </a:spcBef>
              <a:spcAft>
                <a:spcPts val="600"/>
              </a:spcAft>
              <a:tabLst/>
              <a:defRPr/>
            </a:lvl3pPr>
            <a:lvl4pPr>
              <a:lnSpc>
                <a:spcPts val="2000"/>
              </a:lnSpc>
              <a:spcBef>
                <a:spcPts val="600"/>
              </a:spcBef>
              <a:spcAft>
                <a:spcPts val="600"/>
              </a:spcAft>
              <a:tabLst/>
              <a:defRPr/>
            </a:lvl4pPr>
            <a:lvl5pPr>
              <a:lnSpc>
                <a:spcPts val="2000"/>
              </a:lnSpc>
              <a:spcBef>
                <a:spcPts val="600"/>
              </a:spcBef>
              <a:spcAft>
                <a:spcPts val="600"/>
              </a:spcAft>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4822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BDE54E-F82A-4E62-A5C1-DBA181ED36EA}" type="datetimeFigureOut">
              <a:rPr lang="en-US" smtClean="0"/>
              <a:t>2/20/2014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838B6-A621-4F9F-A691-E60D2AEE9761}" type="slidenum">
              <a:rPr lang="en-US" smtClean="0"/>
              <a:t>‹#›</a:t>
            </a:fld>
            <a:endParaRPr lang="en-US"/>
          </a:p>
        </p:txBody>
      </p:sp>
    </p:spTree>
    <p:extLst>
      <p:ext uri="{BB962C8B-B14F-4D97-AF65-F5344CB8AC3E}">
        <p14:creationId xmlns:p14="http://schemas.microsoft.com/office/powerpoint/2010/main" val="284918707"/>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96838"/>
            <a:ext cx="8194675" cy="42227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25438" y="796925"/>
            <a:ext cx="4110037" cy="5329238"/>
          </a:xfrm>
        </p:spPr>
        <p:txBody>
          <a:bodyPr/>
          <a:lstStyle>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quarter" idx="2"/>
          </p:nvPr>
        </p:nvSpPr>
        <p:spPr>
          <a:xfrm>
            <a:off x="4587875" y="796925"/>
            <a:ext cx="4111625" cy="2587625"/>
          </a:xfrm>
        </p:spPr>
        <p:txBody>
          <a:bodyPr/>
          <a:lstStyle>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4"/>
          <p:cNvSpPr>
            <a:spLocks noGrp="1"/>
          </p:cNvSpPr>
          <p:nvPr>
            <p:ph sz="quarter" idx="3"/>
          </p:nvPr>
        </p:nvSpPr>
        <p:spPr>
          <a:xfrm>
            <a:off x="4587875" y="3536950"/>
            <a:ext cx="4111625" cy="2589213"/>
          </a:xfrm>
        </p:spPr>
        <p:txBody>
          <a:bodyPr/>
          <a:lstStyle>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a:spLocks noGrp="1" noChangeArrowheads="1"/>
          </p:cNvSpPr>
          <p:nvPr>
            <p:ph type="sldNum" sz="quarter" idx="11"/>
          </p:nvPr>
        </p:nvSpPr>
        <p:spPr>
          <a:ln/>
        </p:spPr>
        <p:txBody>
          <a:bodyPr/>
          <a:lstStyle>
            <a:lvl1pPr>
              <a:defRPr/>
            </a:lvl1pPr>
          </a:lstStyle>
          <a:p>
            <a:pPr>
              <a:defRPr/>
            </a:pPr>
            <a:fld id="{CD6B21FF-F54F-49D6-A64C-1D8E1225470C}"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79732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87234"/>
            <a:ext cx="8194675" cy="422275"/>
          </a:xfrm>
        </p:spPr>
        <p:txBody>
          <a:bodyPr/>
          <a:lstStyle/>
          <a:p>
            <a:r>
              <a:rPr lang="en-US" smtClean="0"/>
              <a:t>Click to edit Master title style</a:t>
            </a:r>
            <a:endParaRPr lang="en-US" dirty="0"/>
          </a:p>
        </p:txBody>
      </p:sp>
      <p:sp>
        <p:nvSpPr>
          <p:cNvPr id="3" name="Text Placeholder 2"/>
          <p:cNvSpPr>
            <a:spLocks noGrp="1"/>
          </p:cNvSpPr>
          <p:nvPr>
            <p:ph type="body" sz="half" idx="1"/>
          </p:nvPr>
        </p:nvSpPr>
        <p:spPr>
          <a:xfrm>
            <a:off x="325438" y="796925"/>
            <a:ext cx="4110037" cy="5329238"/>
          </a:xfrm>
        </p:spPr>
        <p:txBody>
          <a:bodyPr/>
          <a:lstStyle>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hart Placeholder 3"/>
          <p:cNvSpPr>
            <a:spLocks noGrp="1"/>
          </p:cNvSpPr>
          <p:nvPr>
            <p:ph type="chart" sz="half" idx="2"/>
          </p:nvPr>
        </p:nvSpPr>
        <p:spPr>
          <a:xfrm>
            <a:off x="4587875" y="796925"/>
            <a:ext cx="4111625" cy="5329238"/>
          </a:xfrm>
        </p:spPr>
        <p:txBody>
          <a:bodyPr/>
          <a:lstStyle>
            <a:lvl1pPr>
              <a:buNone/>
              <a:defRPr/>
            </a:lvl1pPr>
          </a:lstStyle>
          <a:p>
            <a:pPr lvl="0"/>
            <a:r>
              <a:rPr lang="en-US" noProof="0" smtClean="0"/>
              <a:t>Click icon to add chart</a:t>
            </a:r>
            <a:endParaRPr lang="en-US" noProof="0" dirty="0" smtClean="0"/>
          </a:p>
        </p:txBody>
      </p:sp>
      <p:sp>
        <p:nvSpPr>
          <p:cNvPr id="6" name="Rectangle 6"/>
          <p:cNvSpPr>
            <a:spLocks noGrp="1" noChangeArrowheads="1"/>
          </p:cNvSpPr>
          <p:nvPr>
            <p:ph type="sldNum" sz="quarter" idx="11"/>
          </p:nvPr>
        </p:nvSpPr>
        <p:spPr>
          <a:ln/>
        </p:spPr>
        <p:txBody>
          <a:bodyPr/>
          <a:lstStyle>
            <a:lvl1pPr>
              <a:defRPr/>
            </a:lvl1pPr>
          </a:lstStyle>
          <a:p>
            <a:pPr>
              <a:defRPr/>
            </a:pPr>
            <a:fld id="{80B02DCF-92AF-4523-8DCE-0B9D5C3E22F0}"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581957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defRPr/>
            </a:pPr>
            <a:fld id="{F0493397-25E2-44C3-AB12-A8279CF691FF}" type="slidenum">
              <a:rPr lang="en-US" smtClean="0">
                <a:solidFill>
                  <a:prstClr val="white"/>
                </a:solidFill>
              </a:rPr>
              <a:pPr>
                <a:defRPr/>
              </a:pPr>
              <a:t>‹#›</a:t>
            </a:fld>
            <a:endParaRPr lang="en-US">
              <a:solidFill>
                <a:prstClr val="white"/>
              </a:solidFill>
            </a:endParaRPr>
          </a:p>
        </p:txBody>
      </p:sp>
      <p:sp>
        <p:nvSpPr>
          <p:cNvPr id="6" name="Text Placeholder 2"/>
          <p:cNvSpPr>
            <a:spLocks noGrp="1"/>
          </p:cNvSpPr>
          <p:nvPr>
            <p:ph type="body" sz="half" idx="1"/>
          </p:nvPr>
        </p:nvSpPr>
        <p:spPr>
          <a:xfrm>
            <a:off x="325438" y="796925"/>
            <a:ext cx="4110037" cy="5329238"/>
          </a:xfrm>
        </p:spPr>
        <p:txBody>
          <a:bodyPr/>
          <a:lstStyle>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83705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defRPr/>
            </a:pPr>
            <a:fld id="{F0493397-25E2-44C3-AB12-A8279CF691FF}" type="slidenum">
              <a:rPr lang="en-US" smtClean="0">
                <a:solidFill>
                  <a:prstClr val="white"/>
                </a:solidFill>
              </a:rPr>
              <a:pPr>
                <a:defRPr/>
              </a:pPr>
              <a:t>‹#›</a:t>
            </a:fld>
            <a:endParaRPr lang="en-US">
              <a:solidFill>
                <a:prstClr val="white"/>
              </a:solidFill>
            </a:endParaRPr>
          </a:p>
        </p:txBody>
      </p:sp>
      <p:sp>
        <p:nvSpPr>
          <p:cNvPr id="6" name="Content Placeholder 4"/>
          <p:cNvSpPr>
            <a:spLocks noGrp="1"/>
          </p:cNvSpPr>
          <p:nvPr>
            <p:ph sz="quarter" idx="12"/>
          </p:nvPr>
        </p:nvSpPr>
        <p:spPr>
          <a:xfrm>
            <a:off x="3283352" y="2432049"/>
            <a:ext cx="2560320" cy="3825941"/>
          </a:xfrm>
        </p:spPr>
        <p:txBody>
          <a:bodyPr/>
          <a:lstStyle>
            <a:lvl1pPr>
              <a:defRPr sz="200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4"/>
          <p:cNvSpPr>
            <a:spLocks noGrp="1"/>
          </p:cNvSpPr>
          <p:nvPr>
            <p:ph sz="quarter" idx="13"/>
          </p:nvPr>
        </p:nvSpPr>
        <p:spPr>
          <a:xfrm>
            <a:off x="6045444" y="2432050"/>
            <a:ext cx="2560320" cy="3825941"/>
          </a:xfrm>
        </p:spPr>
        <p:txBody>
          <a:bodyPr/>
          <a:lstStyle>
            <a:lvl1pPr>
              <a:defRPr sz="200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4"/>
          <p:cNvSpPr>
            <a:spLocks noGrp="1"/>
          </p:cNvSpPr>
          <p:nvPr>
            <p:ph sz="quarter" idx="14"/>
          </p:nvPr>
        </p:nvSpPr>
        <p:spPr>
          <a:xfrm>
            <a:off x="521259" y="2432050"/>
            <a:ext cx="2560320" cy="3825941"/>
          </a:xfrm>
        </p:spPr>
        <p:txBody>
          <a:bodyPr/>
          <a:lstStyle>
            <a:lvl1pPr>
              <a:defRPr sz="200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44715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17" name="Footer Placeholder 16"/>
          <p:cNvSpPr>
            <a:spLocks noGrp="1"/>
          </p:cNvSpPr>
          <p:nvPr>
            <p:ph type="ftr" sz="quarter" idx="11"/>
          </p:nvPr>
        </p:nvSpPr>
        <p:spPr/>
        <p:txBody>
          <a:bodyPr/>
          <a:lstStyle/>
          <a:p>
            <a:endParaRPr lang="en-US">
              <a:solidFill>
                <a:prstClr val="white">
                  <a:shade val="50000"/>
                </a:prstClr>
              </a:solidFill>
            </a:endParaRPr>
          </a:p>
        </p:txBody>
      </p:sp>
      <p:sp>
        <p:nvSpPr>
          <p:cNvPr id="29" name="Slide Number Placeholder 28"/>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590521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4827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938036676"/>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415887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8" name="Footer Placeholder 7"/>
          <p:cNvSpPr>
            <a:spLocks noGrp="1"/>
          </p:cNvSpPr>
          <p:nvPr>
            <p:ph type="ftr" sz="quarter" idx="11"/>
          </p:nvPr>
        </p:nvSpPr>
        <p:spPr/>
        <p:txBody>
          <a:bodyPr/>
          <a:lstStyle/>
          <a:p>
            <a:endParaRPr lang="en-US">
              <a:solidFill>
                <a:prstClr val="white">
                  <a:shade val="50000"/>
                </a:prstClr>
              </a:solidFill>
            </a:endParaRPr>
          </a:p>
        </p:txBody>
      </p:sp>
      <p:sp>
        <p:nvSpPr>
          <p:cNvPr id="9" name="Slide Number Placeholder 8"/>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5485865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4" name="Footer Placeholder 3"/>
          <p:cNvSpPr>
            <a:spLocks noGrp="1"/>
          </p:cNvSpPr>
          <p:nvPr>
            <p:ph type="ftr" sz="quarter" idx="11"/>
          </p:nvPr>
        </p:nvSpPr>
        <p:spPr/>
        <p:txBody>
          <a:bodyPr/>
          <a:lstStyle/>
          <a:p>
            <a:endParaRPr lang="en-US">
              <a:solidFill>
                <a:prstClr val="white">
                  <a:shade val="50000"/>
                </a:prstClr>
              </a:solidFill>
            </a:endParaRPr>
          </a:p>
        </p:txBody>
      </p:sp>
      <p:sp>
        <p:nvSpPr>
          <p:cNvPr id="5" name="Slide Number Placeholder 4"/>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20179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BDE54E-F82A-4E62-A5C1-DBA181ED36EA}" type="datetimeFigureOut">
              <a:rPr lang="en-US" smtClean="0"/>
              <a:t>2/20/2014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838B6-A621-4F9F-A691-E60D2AEE9761}" type="slidenum">
              <a:rPr lang="en-US" smtClean="0"/>
              <a:t>‹#›</a:t>
            </a:fld>
            <a:endParaRPr lang="en-US"/>
          </a:p>
        </p:txBody>
      </p:sp>
    </p:spTree>
    <p:extLst>
      <p:ext uri="{BB962C8B-B14F-4D97-AF65-F5344CB8AC3E}">
        <p14:creationId xmlns:p14="http://schemas.microsoft.com/office/powerpoint/2010/main" val="2141115048"/>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3" name="Footer Placeholder 2"/>
          <p:cNvSpPr>
            <a:spLocks noGrp="1"/>
          </p:cNvSpPr>
          <p:nvPr>
            <p:ph type="ftr" sz="quarter" idx="11"/>
          </p:nvPr>
        </p:nvSpPr>
        <p:spPr/>
        <p:txBody>
          <a:bodyPr/>
          <a:lstStyle/>
          <a:p>
            <a:endParaRPr lang="en-US">
              <a:solidFill>
                <a:prstClr val="white">
                  <a:shade val="50000"/>
                </a:prstClr>
              </a:solidFill>
            </a:endParaRPr>
          </a:p>
        </p:txBody>
      </p:sp>
      <p:sp>
        <p:nvSpPr>
          <p:cNvPr id="4" name="Slide Number Placeholder 3"/>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6514839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76616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6964304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0200295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8542051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17" name="Footer Placeholder 16"/>
          <p:cNvSpPr>
            <a:spLocks noGrp="1"/>
          </p:cNvSpPr>
          <p:nvPr>
            <p:ph type="ftr" sz="quarter" idx="11"/>
          </p:nvPr>
        </p:nvSpPr>
        <p:spPr/>
        <p:txBody>
          <a:bodyPr/>
          <a:lstStyle/>
          <a:p>
            <a:endParaRPr lang="en-US">
              <a:solidFill>
                <a:prstClr val="white">
                  <a:shade val="50000"/>
                </a:prstClr>
              </a:solidFill>
            </a:endParaRPr>
          </a:p>
        </p:txBody>
      </p:sp>
      <p:sp>
        <p:nvSpPr>
          <p:cNvPr id="29" name="Slide Number Placeholder 28"/>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35240825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9834351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628167448"/>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5243752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8" name="Footer Placeholder 7"/>
          <p:cNvSpPr>
            <a:spLocks noGrp="1"/>
          </p:cNvSpPr>
          <p:nvPr>
            <p:ph type="ftr" sz="quarter" idx="11"/>
          </p:nvPr>
        </p:nvSpPr>
        <p:spPr/>
        <p:txBody>
          <a:bodyPr/>
          <a:lstStyle/>
          <a:p>
            <a:endParaRPr lang="en-US">
              <a:solidFill>
                <a:prstClr val="white">
                  <a:shade val="50000"/>
                </a:prstClr>
              </a:solidFill>
            </a:endParaRPr>
          </a:p>
        </p:txBody>
      </p:sp>
      <p:sp>
        <p:nvSpPr>
          <p:cNvPr id="9" name="Slide Number Placeholder 8"/>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986933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BDE54E-F82A-4E62-A5C1-DBA181ED36EA}" type="datetimeFigureOut">
              <a:rPr lang="en-US" smtClean="0"/>
              <a:t>2/20/2014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838B6-A621-4F9F-A691-E60D2AEE9761}" type="slidenum">
              <a:rPr lang="en-US" smtClean="0"/>
              <a:t>‹#›</a:t>
            </a:fld>
            <a:endParaRPr lang="en-US"/>
          </a:p>
        </p:txBody>
      </p:sp>
    </p:spTree>
    <p:extLst>
      <p:ext uri="{BB962C8B-B14F-4D97-AF65-F5344CB8AC3E}">
        <p14:creationId xmlns:p14="http://schemas.microsoft.com/office/powerpoint/2010/main" val="1589610860"/>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4" name="Footer Placeholder 3"/>
          <p:cNvSpPr>
            <a:spLocks noGrp="1"/>
          </p:cNvSpPr>
          <p:nvPr>
            <p:ph type="ftr" sz="quarter" idx="11"/>
          </p:nvPr>
        </p:nvSpPr>
        <p:spPr/>
        <p:txBody>
          <a:bodyPr/>
          <a:lstStyle/>
          <a:p>
            <a:endParaRPr lang="en-US">
              <a:solidFill>
                <a:prstClr val="white">
                  <a:shade val="50000"/>
                </a:prstClr>
              </a:solidFill>
            </a:endParaRPr>
          </a:p>
        </p:txBody>
      </p:sp>
      <p:sp>
        <p:nvSpPr>
          <p:cNvPr id="5" name="Slide Number Placeholder 4"/>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0166602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3" name="Footer Placeholder 2"/>
          <p:cNvSpPr>
            <a:spLocks noGrp="1"/>
          </p:cNvSpPr>
          <p:nvPr>
            <p:ph type="ftr" sz="quarter" idx="11"/>
          </p:nvPr>
        </p:nvSpPr>
        <p:spPr/>
        <p:txBody>
          <a:bodyPr/>
          <a:lstStyle/>
          <a:p>
            <a:endParaRPr lang="en-US">
              <a:solidFill>
                <a:prstClr val="white">
                  <a:shade val="50000"/>
                </a:prstClr>
              </a:solidFill>
            </a:endParaRPr>
          </a:p>
        </p:txBody>
      </p:sp>
      <p:sp>
        <p:nvSpPr>
          <p:cNvPr id="4" name="Slide Number Placeholder 3"/>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611579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6489093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2914001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4529450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9375434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17" name="Footer Placeholder 16"/>
          <p:cNvSpPr>
            <a:spLocks noGrp="1"/>
          </p:cNvSpPr>
          <p:nvPr>
            <p:ph type="ftr" sz="quarter" idx="11"/>
          </p:nvPr>
        </p:nvSpPr>
        <p:spPr/>
        <p:txBody>
          <a:bodyPr/>
          <a:lstStyle/>
          <a:p>
            <a:endParaRPr lang="en-US">
              <a:solidFill>
                <a:prstClr val="white">
                  <a:shade val="50000"/>
                </a:prstClr>
              </a:solidFill>
            </a:endParaRPr>
          </a:p>
        </p:txBody>
      </p:sp>
      <p:sp>
        <p:nvSpPr>
          <p:cNvPr id="29" name="Slide Number Placeholder 28"/>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39057085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1862081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068349441"/>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346151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BDE54E-F82A-4E62-A5C1-DBA181ED36EA}" type="datetimeFigureOut">
              <a:rPr lang="en-US" smtClean="0"/>
              <a:t>2/20/2014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C838B6-A621-4F9F-A691-E60D2AEE9761}" type="slidenum">
              <a:rPr lang="en-US" smtClean="0"/>
              <a:t>‹#›</a:t>
            </a:fld>
            <a:endParaRPr lang="en-US"/>
          </a:p>
        </p:txBody>
      </p:sp>
    </p:spTree>
    <p:extLst>
      <p:ext uri="{BB962C8B-B14F-4D97-AF65-F5344CB8AC3E}">
        <p14:creationId xmlns:p14="http://schemas.microsoft.com/office/powerpoint/2010/main" val="879865970"/>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8" name="Footer Placeholder 7"/>
          <p:cNvSpPr>
            <a:spLocks noGrp="1"/>
          </p:cNvSpPr>
          <p:nvPr>
            <p:ph type="ftr" sz="quarter" idx="11"/>
          </p:nvPr>
        </p:nvSpPr>
        <p:spPr/>
        <p:txBody>
          <a:bodyPr/>
          <a:lstStyle/>
          <a:p>
            <a:endParaRPr lang="en-US">
              <a:solidFill>
                <a:prstClr val="white">
                  <a:shade val="50000"/>
                </a:prstClr>
              </a:solidFill>
            </a:endParaRPr>
          </a:p>
        </p:txBody>
      </p:sp>
      <p:sp>
        <p:nvSpPr>
          <p:cNvPr id="9" name="Slide Number Placeholder 8"/>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4188016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4" name="Footer Placeholder 3"/>
          <p:cNvSpPr>
            <a:spLocks noGrp="1"/>
          </p:cNvSpPr>
          <p:nvPr>
            <p:ph type="ftr" sz="quarter" idx="11"/>
          </p:nvPr>
        </p:nvSpPr>
        <p:spPr/>
        <p:txBody>
          <a:bodyPr/>
          <a:lstStyle/>
          <a:p>
            <a:endParaRPr lang="en-US">
              <a:solidFill>
                <a:prstClr val="white">
                  <a:shade val="50000"/>
                </a:prstClr>
              </a:solidFill>
            </a:endParaRPr>
          </a:p>
        </p:txBody>
      </p:sp>
      <p:sp>
        <p:nvSpPr>
          <p:cNvPr id="5" name="Slide Number Placeholder 4"/>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9130177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3" name="Footer Placeholder 2"/>
          <p:cNvSpPr>
            <a:spLocks noGrp="1"/>
          </p:cNvSpPr>
          <p:nvPr>
            <p:ph type="ftr" sz="quarter" idx="11"/>
          </p:nvPr>
        </p:nvSpPr>
        <p:spPr/>
        <p:txBody>
          <a:bodyPr/>
          <a:lstStyle/>
          <a:p>
            <a:endParaRPr lang="en-US">
              <a:solidFill>
                <a:prstClr val="white">
                  <a:shade val="50000"/>
                </a:prstClr>
              </a:solidFill>
            </a:endParaRPr>
          </a:p>
        </p:txBody>
      </p:sp>
      <p:sp>
        <p:nvSpPr>
          <p:cNvPr id="4" name="Slide Number Placeholder 3"/>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185837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8794931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6800986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8916988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318315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BDE54E-F82A-4E62-A5C1-DBA181ED36EA}" type="datetimeFigureOut">
              <a:rPr lang="en-US" smtClean="0"/>
              <a:t>2/20/2014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C838B6-A621-4F9F-A691-E60D2AEE9761}" type="slidenum">
              <a:rPr lang="en-US" smtClean="0"/>
              <a:t>‹#›</a:t>
            </a:fld>
            <a:endParaRPr lang="en-US"/>
          </a:p>
        </p:txBody>
      </p:sp>
    </p:spTree>
    <p:extLst>
      <p:ext uri="{BB962C8B-B14F-4D97-AF65-F5344CB8AC3E}">
        <p14:creationId xmlns:p14="http://schemas.microsoft.com/office/powerpoint/2010/main" val="1077298662"/>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BDE54E-F82A-4E62-A5C1-DBA181ED36EA}" type="datetimeFigureOut">
              <a:rPr lang="en-US" smtClean="0"/>
              <a:t>2/20/2014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C838B6-A621-4F9F-A691-E60D2AEE9761}" type="slidenum">
              <a:rPr lang="en-US" smtClean="0"/>
              <a:t>‹#›</a:t>
            </a:fld>
            <a:endParaRPr lang="en-US"/>
          </a:p>
        </p:txBody>
      </p:sp>
    </p:spTree>
    <p:extLst>
      <p:ext uri="{BB962C8B-B14F-4D97-AF65-F5344CB8AC3E}">
        <p14:creationId xmlns:p14="http://schemas.microsoft.com/office/powerpoint/2010/main" val="4187857008"/>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BDE54E-F82A-4E62-A5C1-DBA181ED36EA}" type="datetimeFigureOut">
              <a:rPr lang="en-US" smtClean="0"/>
              <a:t>2/20/2014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838B6-A621-4F9F-A691-E60D2AEE9761}" type="slidenum">
              <a:rPr lang="en-US" smtClean="0"/>
              <a:t>‹#›</a:t>
            </a:fld>
            <a:endParaRPr lang="en-US"/>
          </a:p>
        </p:txBody>
      </p:sp>
    </p:spTree>
    <p:extLst>
      <p:ext uri="{BB962C8B-B14F-4D97-AF65-F5344CB8AC3E}">
        <p14:creationId xmlns:p14="http://schemas.microsoft.com/office/powerpoint/2010/main" val="2653249912"/>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BDE54E-F82A-4E62-A5C1-DBA181ED36EA}" type="datetimeFigureOut">
              <a:rPr lang="en-US" smtClean="0"/>
              <a:t>2/20/2014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838B6-A621-4F9F-A691-E60D2AEE9761}" type="slidenum">
              <a:rPr lang="en-US" smtClean="0"/>
              <a:t>‹#›</a:t>
            </a:fld>
            <a:endParaRPr lang="en-US"/>
          </a:p>
        </p:txBody>
      </p:sp>
    </p:spTree>
    <p:extLst>
      <p:ext uri="{BB962C8B-B14F-4D97-AF65-F5344CB8AC3E}">
        <p14:creationId xmlns:p14="http://schemas.microsoft.com/office/powerpoint/2010/main" val="1441466734"/>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BDE54E-F82A-4E62-A5C1-DBA181ED36EA}" type="datetimeFigureOut">
              <a:rPr lang="en-US" smtClean="0"/>
              <a:t>2/20/2014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C838B6-A621-4F9F-A691-E60D2AEE9761}" type="slidenum">
              <a:rPr lang="en-US" smtClean="0"/>
              <a:t>‹#›</a:t>
            </a:fld>
            <a:endParaRPr lang="en-US"/>
          </a:p>
        </p:txBody>
      </p:sp>
    </p:spTree>
    <p:extLst>
      <p:ext uri="{BB962C8B-B14F-4D97-AF65-F5344CB8AC3E}">
        <p14:creationId xmlns:p14="http://schemas.microsoft.com/office/powerpoint/2010/main" val="2068352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descr="Red bar_standard.jpg"/>
          <p:cNvPicPr>
            <a:picLocks noChangeAspect="1"/>
          </p:cNvPicPr>
          <p:nvPr/>
        </p:nvPicPr>
        <p:blipFill>
          <a:blip r:embed="rId14" cstate="print"/>
          <a:srcRect l="212"/>
          <a:stretch>
            <a:fillRect/>
          </a:stretch>
        </p:blipFill>
        <p:spPr>
          <a:xfrm>
            <a:off x="0" y="6608640"/>
            <a:ext cx="9162288" cy="256917"/>
          </a:xfrm>
          <a:prstGeom prst="rect">
            <a:avLst/>
          </a:prstGeom>
        </p:spPr>
      </p:pic>
      <p:sp>
        <p:nvSpPr>
          <p:cNvPr id="7" name="Rectangle 6"/>
          <p:cNvSpPr/>
          <p:nvPr/>
        </p:nvSpPr>
        <p:spPr>
          <a:xfrm>
            <a:off x="0" y="0"/>
            <a:ext cx="9144000" cy="621792"/>
          </a:xfrm>
          <a:prstGeom prst="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4099" name="Rectangle 2"/>
          <p:cNvSpPr>
            <a:spLocks noGrp="1" noChangeArrowheads="1"/>
          </p:cNvSpPr>
          <p:nvPr>
            <p:ph type="title"/>
          </p:nvPr>
        </p:nvSpPr>
        <p:spPr bwMode="auto">
          <a:xfrm>
            <a:off x="304800" y="94792"/>
            <a:ext cx="8194675" cy="4222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4100" name="Rectangle 3"/>
          <p:cNvSpPr>
            <a:spLocks noGrp="1" noChangeArrowheads="1"/>
          </p:cNvSpPr>
          <p:nvPr>
            <p:ph type="body" idx="1"/>
          </p:nvPr>
        </p:nvSpPr>
        <p:spPr bwMode="auto">
          <a:xfrm>
            <a:off x="325438" y="796925"/>
            <a:ext cx="8374062" cy="5329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9462" name="Rectangle 6"/>
          <p:cNvSpPr>
            <a:spLocks noGrp="1" noChangeArrowheads="1"/>
          </p:cNvSpPr>
          <p:nvPr>
            <p:ph type="sldNum" sz="quarter" idx="4"/>
          </p:nvPr>
        </p:nvSpPr>
        <p:spPr bwMode="auto">
          <a:xfrm>
            <a:off x="60456" y="6635068"/>
            <a:ext cx="441220" cy="230489"/>
          </a:xfrm>
          <a:prstGeom prst="rect">
            <a:avLst/>
          </a:prstGeom>
          <a:noFill/>
          <a:ln w="9525">
            <a:noFill/>
            <a:miter lim="800000"/>
            <a:headEnd/>
            <a:tailEnd/>
          </a:ln>
          <a:effectLst/>
        </p:spPr>
        <p:txBody>
          <a:bodyPr vert="horz" wrap="square" lIns="18288" tIns="18288" rIns="18288" bIns="18288" numCol="1" anchor="b" anchorCtr="0" compatLnSpc="1">
            <a:prstTxWarp prst="textNoShape">
              <a:avLst/>
            </a:prstTxWarp>
          </a:bodyPr>
          <a:lstStyle>
            <a:lvl1pPr algn="l">
              <a:defRPr sz="1200">
                <a:solidFill>
                  <a:schemeClr val="bg1"/>
                </a:solidFill>
                <a:latin typeface="+mn-lt"/>
              </a:defRPr>
            </a:lvl1pPr>
          </a:lstStyle>
          <a:p>
            <a:pPr fontAlgn="base">
              <a:spcBef>
                <a:spcPct val="0"/>
              </a:spcBef>
              <a:spcAft>
                <a:spcPct val="0"/>
              </a:spcAft>
              <a:defRPr/>
            </a:pPr>
            <a:fld id="{F0493397-25E2-44C3-AB12-A8279CF691FF}" type="slidenum">
              <a:rPr lang="en-US" smtClean="0">
                <a:solidFill>
                  <a:prstClr val="white"/>
                </a:solidFill>
              </a:rPr>
              <a:pPr fontAlgn="base">
                <a:spcBef>
                  <a:spcPct val="0"/>
                </a:spcBef>
                <a:spcAft>
                  <a:spcPct val="0"/>
                </a:spcAft>
                <a:defRPr/>
              </a:pPr>
              <a:t>‹#›</a:t>
            </a:fld>
            <a:endParaRPr lang="en-US">
              <a:solidFill>
                <a:prstClr val="white"/>
              </a:solidFill>
            </a:endParaRPr>
          </a:p>
        </p:txBody>
      </p:sp>
    </p:spTree>
    <p:extLst>
      <p:ext uri="{BB962C8B-B14F-4D97-AF65-F5344CB8AC3E}">
        <p14:creationId xmlns:p14="http://schemas.microsoft.com/office/powerpoint/2010/main" val="33608842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rtl="0" eaLnBrk="1" fontAlgn="base" hangingPunct="1">
        <a:spcBef>
          <a:spcPct val="0"/>
        </a:spcBef>
        <a:spcAft>
          <a:spcPct val="0"/>
        </a:spcAft>
        <a:defRPr sz="2600" b="1">
          <a:solidFill>
            <a:schemeClr val="bg1"/>
          </a:solidFill>
          <a:latin typeface="+mn-lt"/>
          <a:ea typeface="+mj-ea"/>
          <a:cs typeface="+mj-cs"/>
        </a:defRPr>
      </a:lvl1pPr>
      <a:lvl2pPr algn="l" rtl="0" eaLnBrk="1" fontAlgn="base" hangingPunct="1">
        <a:spcBef>
          <a:spcPct val="0"/>
        </a:spcBef>
        <a:spcAft>
          <a:spcPct val="0"/>
        </a:spcAft>
        <a:defRPr sz="2600" b="1">
          <a:solidFill>
            <a:schemeClr val="tx2"/>
          </a:solidFill>
          <a:latin typeface="Calibri" pitchFamily="34" charset="0"/>
          <a:cs typeface="Arial" charset="0"/>
        </a:defRPr>
      </a:lvl2pPr>
      <a:lvl3pPr algn="l" rtl="0" eaLnBrk="1" fontAlgn="base" hangingPunct="1">
        <a:spcBef>
          <a:spcPct val="0"/>
        </a:spcBef>
        <a:spcAft>
          <a:spcPct val="0"/>
        </a:spcAft>
        <a:defRPr sz="2600" b="1">
          <a:solidFill>
            <a:schemeClr val="tx2"/>
          </a:solidFill>
          <a:latin typeface="Calibri" pitchFamily="34" charset="0"/>
          <a:cs typeface="Arial" charset="0"/>
        </a:defRPr>
      </a:lvl3pPr>
      <a:lvl4pPr algn="l" rtl="0" eaLnBrk="1" fontAlgn="base" hangingPunct="1">
        <a:spcBef>
          <a:spcPct val="0"/>
        </a:spcBef>
        <a:spcAft>
          <a:spcPct val="0"/>
        </a:spcAft>
        <a:defRPr sz="2600" b="1">
          <a:solidFill>
            <a:schemeClr val="tx2"/>
          </a:solidFill>
          <a:latin typeface="Calibri" pitchFamily="34" charset="0"/>
          <a:cs typeface="Arial" charset="0"/>
        </a:defRPr>
      </a:lvl4pPr>
      <a:lvl5pPr algn="l" rtl="0" eaLnBrk="1" fontAlgn="base" hangingPunct="1">
        <a:spcBef>
          <a:spcPct val="0"/>
        </a:spcBef>
        <a:spcAft>
          <a:spcPct val="0"/>
        </a:spcAft>
        <a:defRPr sz="2600" b="1">
          <a:solidFill>
            <a:schemeClr val="tx2"/>
          </a:solidFill>
          <a:latin typeface="Calibri" pitchFamily="34" charset="0"/>
          <a:cs typeface="Arial" charset="0"/>
        </a:defRPr>
      </a:lvl5pPr>
      <a:lvl6pPr marL="457200" algn="l" rtl="0" eaLnBrk="1" fontAlgn="base" hangingPunct="1">
        <a:spcBef>
          <a:spcPct val="0"/>
        </a:spcBef>
        <a:spcAft>
          <a:spcPct val="0"/>
        </a:spcAft>
        <a:defRPr sz="2600" b="1">
          <a:solidFill>
            <a:schemeClr val="tx2"/>
          </a:solidFill>
          <a:latin typeface="Calibri" pitchFamily="34" charset="0"/>
          <a:cs typeface="Arial" charset="0"/>
        </a:defRPr>
      </a:lvl6pPr>
      <a:lvl7pPr marL="914400" algn="l" rtl="0" eaLnBrk="1" fontAlgn="base" hangingPunct="1">
        <a:spcBef>
          <a:spcPct val="0"/>
        </a:spcBef>
        <a:spcAft>
          <a:spcPct val="0"/>
        </a:spcAft>
        <a:defRPr sz="2600" b="1">
          <a:solidFill>
            <a:schemeClr val="tx2"/>
          </a:solidFill>
          <a:latin typeface="Calibri" pitchFamily="34" charset="0"/>
          <a:cs typeface="Arial" charset="0"/>
        </a:defRPr>
      </a:lvl7pPr>
      <a:lvl8pPr marL="1371600" algn="l" rtl="0" eaLnBrk="1" fontAlgn="base" hangingPunct="1">
        <a:spcBef>
          <a:spcPct val="0"/>
        </a:spcBef>
        <a:spcAft>
          <a:spcPct val="0"/>
        </a:spcAft>
        <a:defRPr sz="2600" b="1">
          <a:solidFill>
            <a:schemeClr val="tx2"/>
          </a:solidFill>
          <a:latin typeface="Calibri" pitchFamily="34" charset="0"/>
          <a:cs typeface="Arial" charset="0"/>
        </a:defRPr>
      </a:lvl8pPr>
      <a:lvl9pPr marL="1828800" algn="l" rtl="0" eaLnBrk="1" fontAlgn="base" hangingPunct="1">
        <a:spcBef>
          <a:spcPct val="0"/>
        </a:spcBef>
        <a:spcAft>
          <a:spcPct val="0"/>
        </a:spcAft>
        <a:defRPr sz="2600" b="1">
          <a:solidFill>
            <a:schemeClr val="tx2"/>
          </a:solidFill>
          <a:latin typeface="Calibri" pitchFamily="34" charset="0"/>
          <a:cs typeface="Arial" charset="0"/>
        </a:defRPr>
      </a:lvl9pPr>
    </p:titleStyle>
    <p:bodyStyle>
      <a:lvl1pPr marL="339725" indent="-339725" algn="l" rtl="0" eaLnBrk="1" fontAlgn="base" hangingPunct="1">
        <a:spcBef>
          <a:spcPct val="20000"/>
        </a:spcBef>
        <a:spcAft>
          <a:spcPct val="0"/>
        </a:spcAft>
        <a:buClr>
          <a:schemeClr val="accent1"/>
        </a:buClr>
        <a:buSzPct val="108000"/>
        <a:buFont typeface="Wingdings 3" pitchFamily="18" charset="2"/>
        <a:buChar char=""/>
        <a:defRPr sz="2200">
          <a:solidFill>
            <a:schemeClr val="tx1"/>
          </a:solidFill>
          <a:latin typeface="+mn-lt"/>
          <a:ea typeface="+mn-ea"/>
          <a:cs typeface="+mn-cs"/>
        </a:defRPr>
      </a:lvl1pPr>
      <a:lvl2pPr marL="571500" indent="-171450" algn="l" rtl="0" eaLnBrk="1" fontAlgn="base" hangingPunct="1">
        <a:spcBef>
          <a:spcPct val="20000"/>
        </a:spcBef>
        <a:spcAft>
          <a:spcPct val="0"/>
        </a:spcAft>
        <a:buFont typeface="Wingdings" pitchFamily="2" charset="2"/>
        <a:buChar char="§"/>
        <a:defRPr sz="2000">
          <a:solidFill>
            <a:schemeClr val="tx1"/>
          </a:solidFill>
          <a:latin typeface="+mn-lt"/>
          <a:cs typeface="+mn-cs"/>
        </a:defRPr>
      </a:lvl2pPr>
      <a:lvl3pPr marL="857250" indent="-171450" algn="l" rtl="0" eaLnBrk="1" fontAlgn="base" hangingPunct="1">
        <a:spcBef>
          <a:spcPct val="20000"/>
        </a:spcBef>
        <a:spcAft>
          <a:spcPct val="0"/>
        </a:spcAft>
        <a:buFont typeface="Wingdings" pitchFamily="2" charset="2"/>
        <a:buChar char="§"/>
        <a:defRPr>
          <a:solidFill>
            <a:schemeClr val="tx1"/>
          </a:solidFill>
          <a:latin typeface="+mn-lt"/>
          <a:cs typeface="+mn-cs"/>
        </a:defRPr>
      </a:lvl3pPr>
      <a:lvl4pPr marL="1200150" indent="-171450" algn="l" rtl="0" eaLnBrk="1" fontAlgn="base" hangingPunct="1">
        <a:spcBef>
          <a:spcPct val="20000"/>
        </a:spcBef>
        <a:spcAft>
          <a:spcPct val="0"/>
        </a:spcAft>
        <a:buFont typeface="Wingdings" pitchFamily="2" charset="2"/>
        <a:buChar char="§"/>
        <a:defRPr sz="1600">
          <a:solidFill>
            <a:schemeClr val="tx1"/>
          </a:solidFill>
          <a:latin typeface="+mn-lt"/>
          <a:cs typeface="+mn-cs"/>
        </a:defRPr>
      </a:lvl4pPr>
      <a:lvl5pPr marL="1543050" indent="-171450" algn="l" rtl="0" eaLnBrk="1" fontAlgn="base" hangingPunct="1">
        <a:spcBef>
          <a:spcPct val="20000"/>
        </a:spcBef>
        <a:spcAft>
          <a:spcPct val="0"/>
        </a:spcAft>
        <a:buFont typeface="Wingdings" pitchFamily="2" charset="2"/>
        <a:buChar char="§"/>
        <a:defRPr sz="1600">
          <a:solidFill>
            <a:schemeClr val="tx1"/>
          </a:solidFill>
          <a:latin typeface="+mn-lt"/>
          <a:cs typeface="+mn-cs"/>
        </a:defRPr>
      </a:lvl5pPr>
      <a:lvl6pPr marL="2000250" indent="-171450" algn="l" rtl="0" eaLnBrk="1" fontAlgn="base" hangingPunct="1">
        <a:spcBef>
          <a:spcPct val="20000"/>
        </a:spcBef>
        <a:spcAft>
          <a:spcPct val="0"/>
        </a:spcAft>
        <a:buFont typeface="Wingdings" pitchFamily="2" charset="2"/>
        <a:buChar char="§"/>
        <a:defRPr sz="1600">
          <a:solidFill>
            <a:schemeClr val="tx1"/>
          </a:solidFill>
          <a:latin typeface="+mn-lt"/>
          <a:cs typeface="+mn-cs"/>
        </a:defRPr>
      </a:lvl6pPr>
      <a:lvl7pPr marL="2457450" indent="-171450" algn="l" rtl="0" eaLnBrk="1" fontAlgn="base" hangingPunct="1">
        <a:spcBef>
          <a:spcPct val="20000"/>
        </a:spcBef>
        <a:spcAft>
          <a:spcPct val="0"/>
        </a:spcAft>
        <a:buFont typeface="Wingdings" pitchFamily="2" charset="2"/>
        <a:buChar char="§"/>
        <a:defRPr sz="1600">
          <a:solidFill>
            <a:schemeClr val="tx1"/>
          </a:solidFill>
          <a:latin typeface="+mn-lt"/>
          <a:cs typeface="+mn-cs"/>
        </a:defRPr>
      </a:lvl7pPr>
      <a:lvl8pPr marL="2914650" indent="-171450" algn="l" rtl="0" eaLnBrk="1" fontAlgn="base" hangingPunct="1">
        <a:spcBef>
          <a:spcPct val="20000"/>
        </a:spcBef>
        <a:spcAft>
          <a:spcPct val="0"/>
        </a:spcAft>
        <a:buFont typeface="Wingdings" pitchFamily="2" charset="2"/>
        <a:buChar char="§"/>
        <a:defRPr sz="1600">
          <a:solidFill>
            <a:schemeClr val="tx1"/>
          </a:solidFill>
          <a:latin typeface="+mn-lt"/>
          <a:cs typeface="+mn-cs"/>
        </a:defRPr>
      </a:lvl8pPr>
      <a:lvl9pPr marL="3371850" indent="-171450" algn="l" rtl="0" eaLnBrk="1" fontAlgn="base" hangingPunct="1">
        <a:spcBef>
          <a:spcPct val="20000"/>
        </a:spcBef>
        <a:spcAft>
          <a:spcPct val="0"/>
        </a:spcAft>
        <a:buFont typeface="Wingdings" pitchFamily="2" charset="2"/>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300819859"/>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538349322"/>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36FD7370-B3A5-4D95-8A1E-937212E49D7A}" type="datetimeFigureOut">
              <a:rPr lang="en-US" smtClean="0">
                <a:solidFill>
                  <a:prstClr val="white">
                    <a:shade val="50000"/>
                  </a:prstClr>
                </a:solidFill>
              </a:rPr>
              <a:pPr/>
              <a:t>2/20/2014</a:t>
            </a:fld>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199BA17E-89AB-4162-9F27-D21D33D8819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79308211"/>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5.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9.gif"/><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6.xml"/><Relationship Id="rId6" Type="http://schemas.openxmlformats.org/officeDocument/2006/relationships/image" Target="../media/image36.jpeg"/><Relationship Id="rId5" Type="http://schemas.openxmlformats.org/officeDocument/2006/relationships/image" Target="../media/image24.png"/><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58.jpeg"/><Relationship Id="rId4" Type="http://schemas.openxmlformats.org/officeDocument/2006/relationships/image" Target="../media/image57.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4.gif"/><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85.png"/></Relationships>
</file>

<file path=ppt/slides/_rels/slide7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8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106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aenglert\AppData\Local\Temp\DOTPFseal_4x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91322" y="6106159"/>
            <a:ext cx="752676" cy="75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420146"/>
      </p:ext>
    </p:extLst>
  </p:cSld>
  <p:clrMapOvr>
    <a:masterClrMapping/>
  </p:clrMapOvr>
  <mc:AlternateContent xmlns:mc="http://schemas.openxmlformats.org/markup-compatibility/2006" xmlns:p14="http://schemas.microsoft.com/office/powerpoint/2010/main">
    <mc:Choice Requires="p14">
      <p:transition spd="slow" p14:dur="1500" advTm="25000">
        <p:split orient="vert"/>
      </p:transition>
    </mc:Choice>
    <mc:Fallback xmlns="">
      <p:transition spd="slow" advTm="25000">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65619" y="2355272"/>
            <a:ext cx="4252751" cy="3800979"/>
          </a:xfrm>
        </p:spPr>
        <p:txBody>
          <a:bodyPr/>
          <a:lstStyle/>
          <a:p>
            <a:pPr>
              <a:lnSpc>
                <a:spcPct val="100000"/>
              </a:lnSpc>
            </a:pPr>
            <a:r>
              <a:rPr lang="en-US" sz="2800" dirty="0"/>
              <a:t>ConocoPhillips has been leading the search for energy in Alaska for more than 50 years. The company is committed to responsibly developing Alaska’s resources, providing economic opportunity for Alaska, operating at the highest safety standards and being good stewards of our communities.</a:t>
            </a:r>
          </a:p>
        </p:txBody>
      </p:sp>
    </p:spTree>
    <p:extLst>
      <p:ext uri="{BB962C8B-B14F-4D97-AF65-F5344CB8AC3E}">
        <p14:creationId xmlns:p14="http://schemas.microsoft.com/office/powerpoint/2010/main" val="16165936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393700" cy="6858000"/>
          </a:xfrm>
          <a:prstGeom prst="rect">
            <a:avLst/>
          </a:prstGeom>
          <a:solidFill>
            <a:srgbClr val="39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3700" y="0"/>
            <a:ext cx="152400" cy="6858000"/>
          </a:xfrm>
          <a:prstGeom prst="rect">
            <a:avLst/>
          </a:prstGeom>
          <a:solidFill>
            <a:srgbClr val="7A1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rilling rainbow.JPG"/>
          <p:cNvPicPr>
            <a:picLocks noChangeAspect="1"/>
          </p:cNvPicPr>
          <p:nvPr/>
        </p:nvPicPr>
        <p:blipFill>
          <a:blip r:embed="rId2" cstate="print"/>
          <a:stretch>
            <a:fillRect/>
          </a:stretch>
        </p:blipFill>
        <p:spPr>
          <a:xfrm>
            <a:off x="838200" y="95250"/>
            <a:ext cx="8001000" cy="6000750"/>
          </a:xfrm>
          <a:prstGeom prst="rect">
            <a:avLst/>
          </a:prstGeom>
          <a:ln w="19050">
            <a:solidFill>
              <a:schemeClr val="accent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6248402"/>
            <a:ext cx="4989564" cy="403872"/>
          </a:xfrm>
          <a:prstGeom prst="rect">
            <a:avLst/>
          </a:prstGeom>
        </p:spPr>
      </p:pic>
    </p:spTree>
    <p:extLst>
      <p:ext uri="{BB962C8B-B14F-4D97-AF65-F5344CB8AC3E}">
        <p14:creationId xmlns:p14="http://schemas.microsoft.com/office/powerpoint/2010/main" val="2874764580"/>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20" y="0"/>
            <a:ext cx="9049560"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5524" y="5171862"/>
            <a:ext cx="2401824" cy="1604772"/>
          </a:xfrm>
          <a:prstGeom prst="rect">
            <a:avLst/>
          </a:prstGeom>
        </p:spPr>
      </p:pic>
    </p:spTree>
    <p:extLst>
      <p:ext uri="{BB962C8B-B14F-4D97-AF65-F5344CB8AC3E}">
        <p14:creationId xmlns:p14="http://schemas.microsoft.com/office/powerpoint/2010/main" val="1831460840"/>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822325" y="1282700"/>
            <a:ext cx="7499350" cy="4154984"/>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200000"/>
              </a:lnSpc>
              <a:spcBef>
                <a:spcPct val="0"/>
              </a:spcBef>
              <a:buFontTx/>
              <a:buNone/>
            </a:pPr>
            <a:r>
              <a:rPr lang="en-US" sz="4400" dirty="0" smtClean="0">
                <a:latin typeface="Times New Roman" pitchFamily="18" charset="0"/>
                <a:cs typeface="Times New Roman" pitchFamily="18" charset="0"/>
              </a:rPr>
              <a:t>What is the smallest positive integer </a:t>
            </a:r>
            <a:r>
              <a:rPr lang="en-US" sz="4400" i="1" dirty="0" smtClean="0">
                <a:latin typeface="Times New Roman" pitchFamily="18" charset="0"/>
                <a:cs typeface="Times New Roman" pitchFamily="18" charset="0"/>
              </a:rPr>
              <a:t>a</a:t>
            </a:r>
            <a:r>
              <a:rPr lang="en-US" sz="4400" dirty="0" smtClean="0">
                <a:latin typeface="Times New Roman" pitchFamily="18" charset="0"/>
                <a:cs typeface="Times New Roman" pitchFamily="18" charset="0"/>
              </a:rPr>
              <a:t> such that             is an integer?</a:t>
            </a:r>
            <a:endParaRPr lang="en-US" sz="4400" dirty="0">
              <a:latin typeface="Times New Roman" pitchFamily="18" charset="0"/>
              <a:cs typeface="Times New Roman" pitchFamily="18" charset="0"/>
            </a:endParaRPr>
          </a:p>
        </p:txBody>
      </p:sp>
      <p:sp>
        <p:nvSpPr>
          <p:cNvPr id="10" name="TextBox 7"/>
          <p:cNvSpPr txBox="1">
            <a:spLocks noChangeArrowheads="1"/>
          </p:cNvSpPr>
          <p:nvPr/>
        </p:nvSpPr>
        <p:spPr bwMode="auto">
          <a:xfrm>
            <a:off x="5780168" y="2582366"/>
            <a:ext cx="65434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Arial" charset="0"/>
                <a:cs typeface="Arial" charset="0"/>
              </a:defRPr>
            </a:lvl1pPr>
            <a:lvl2pPr marL="742950" indent="-285750" eaLnBrk="0" hangingPunct="0">
              <a:defRPr sz="4400">
                <a:solidFill>
                  <a:schemeClr val="tx1"/>
                </a:solidFill>
                <a:latin typeface="Arial" charset="0"/>
                <a:cs typeface="Arial" charset="0"/>
              </a:defRPr>
            </a:lvl2pPr>
            <a:lvl3pPr marL="1143000" indent="-228600" eaLnBrk="0" hangingPunct="0">
              <a:defRPr sz="4400">
                <a:solidFill>
                  <a:schemeClr val="tx1"/>
                </a:solidFill>
                <a:latin typeface="Arial" charset="0"/>
                <a:cs typeface="Arial" charset="0"/>
              </a:defRPr>
            </a:lvl3pPr>
            <a:lvl4pPr marL="1600200" indent="-228600" eaLnBrk="0" hangingPunct="0">
              <a:defRPr sz="4400">
                <a:solidFill>
                  <a:schemeClr val="tx1"/>
                </a:solidFill>
                <a:latin typeface="Arial" charset="0"/>
                <a:cs typeface="Arial" charset="0"/>
              </a:defRPr>
            </a:lvl4pPr>
            <a:lvl5pPr marL="2057400" indent="-228600" eaLnBrk="0" hangingPunct="0">
              <a:defRPr sz="4400">
                <a:solidFill>
                  <a:schemeClr val="tx1"/>
                </a:solidFill>
                <a:latin typeface="Arial" charset="0"/>
                <a:cs typeface="Arial" charset="0"/>
              </a:defRPr>
            </a:lvl5pPr>
            <a:lvl6pPr marL="2514600" indent="-228600" eaLnBrk="0" fontAlgn="base" hangingPunct="0">
              <a:spcBef>
                <a:spcPct val="0"/>
              </a:spcBef>
              <a:spcAft>
                <a:spcPct val="0"/>
              </a:spcAft>
              <a:defRPr sz="4400">
                <a:solidFill>
                  <a:schemeClr val="tx1"/>
                </a:solidFill>
                <a:latin typeface="Arial" charset="0"/>
                <a:cs typeface="Arial" charset="0"/>
              </a:defRPr>
            </a:lvl6pPr>
            <a:lvl7pPr marL="2971800" indent="-228600" eaLnBrk="0" fontAlgn="base" hangingPunct="0">
              <a:spcBef>
                <a:spcPct val="0"/>
              </a:spcBef>
              <a:spcAft>
                <a:spcPct val="0"/>
              </a:spcAft>
              <a:defRPr sz="4400">
                <a:solidFill>
                  <a:schemeClr val="tx1"/>
                </a:solidFill>
                <a:latin typeface="Arial" charset="0"/>
                <a:cs typeface="Arial" charset="0"/>
              </a:defRPr>
            </a:lvl7pPr>
            <a:lvl8pPr marL="3429000" indent="-228600" eaLnBrk="0" fontAlgn="base" hangingPunct="0">
              <a:spcBef>
                <a:spcPct val="0"/>
              </a:spcBef>
              <a:spcAft>
                <a:spcPct val="0"/>
              </a:spcAft>
              <a:defRPr sz="4400">
                <a:solidFill>
                  <a:schemeClr val="tx1"/>
                </a:solidFill>
                <a:latin typeface="Arial" charset="0"/>
                <a:cs typeface="Arial" charset="0"/>
              </a:defRPr>
            </a:lvl8pPr>
            <a:lvl9pPr marL="3886200" indent="-228600" eaLnBrk="0" fontAlgn="base" hangingPunct="0">
              <a:spcBef>
                <a:spcPct val="0"/>
              </a:spcBef>
              <a:spcAft>
                <a:spcPct val="0"/>
              </a:spcAft>
              <a:defRPr sz="4400">
                <a:solidFill>
                  <a:schemeClr val="tx1"/>
                </a:solidFill>
                <a:latin typeface="Arial" charset="0"/>
                <a:cs typeface="Arial" charset="0"/>
              </a:defRPr>
            </a:lvl9pPr>
          </a:lstStyle>
          <a:p>
            <a:pPr eaLnBrk="1" hangingPunct="1"/>
            <a:r>
              <a:rPr lang="en-US" i="1">
                <a:latin typeface="Times New Roman" pitchFamily="18" charset="0"/>
                <a:cs typeface="Times New Roman" pitchFamily="18" charset="0"/>
              </a:rPr>
              <a:t>a</a:t>
            </a:r>
            <a:r>
              <a:rPr lang="en-US" baseline="30000">
                <a:latin typeface="Times New Roman" pitchFamily="18" charset="0"/>
                <a:cs typeface="Times New Roman" pitchFamily="18" charset="0"/>
              </a:rPr>
              <a:t>2</a:t>
            </a:r>
            <a:endParaRPr lang="en-US" baseline="30000"/>
          </a:p>
        </p:txBody>
      </p:sp>
      <p:sp>
        <p:nvSpPr>
          <p:cNvPr id="12" name="TextBox 11"/>
          <p:cNvSpPr txBox="1"/>
          <p:nvPr/>
        </p:nvSpPr>
        <p:spPr>
          <a:xfrm>
            <a:off x="5344275" y="2564288"/>
            <a:ext cx="1143000" cy="1754326"/>
          </a:xfrm>
          <a:prstGeom prst="rect">
            <a:avLst/>
          </a:prstGeom>
          <a:noFill/>
        </p:spPr>
        <p:txBody>
          <a:bodyPr wrap="square" rtlCol="0">
            <a:spAutoFit/>
          </a:bodyPr>
          <a:lstStyle/>
          <a:p>
            <a:r>
              <a:rPr lang="en-US" sz="3600" dirty="0" smtClean="0">
                <a:latin typeface="Times New Roman" pitchFamily="18" charset="0"/>
                <a:cs typeface="Times New Roman" pitchFamily="18" charset="0"/>
              </a:rPr>
              <a:t> 1</a:t>
            </a:r>
          </a:p>
          <a:p>
            <a:r>
              <a:rPr lang="en-US" sz="3600" dirty="0" smtClean="0">
                <a:latin typeface="Times New Roman" pitchFamily="18" charset="0"/>
                <a:cs typeface="Times New Roman" pitchFamily="18" charset="0"/>
              </a:rPr>
              <a:t> 2</a:t>
            </a:r>
          </a:p>
          <a:p>
            <a:r>
              <a:rPr lang="en-US" sz="3600" dirty="0">
                <a:latin typeface="Times New Roman" pitchFamily="18" charset="0"/>
                <a:cs typeface="Times New Roman" pitchFamily="18" charset="0"/>
              </a:rPr>
              <a:t> </a:t>
            </a:r>
            <a:r>
              <a:rPr lang="en-US" sz="3600" dirty="0" smtClean="0">
                <a:latin typeface="Times New Roman" pitchFamily="18" charset="0"/>
                <a:cs typeface="Times New Roman" pitchFamily="18" charset="0"/>
              </a:rPr>
              <a:t>  3</a:t>
            </a:r>
            <a:endParaRPr lang="en-US" sz="3600" dirty="0">
              <a:latin typeface="Times New Roman" pitchFamily="18" charset="0"/>
              <a:cs typeface="Times New Roman" pitchFamily="18" charset="0"/>
            </a:endParaRPr>
          </a:p>
        </p:txBody>
      </p:sp>
      <p:cxnSp>
        <p:nvCxnSpPr>
          <p:cNvPr id="14" name="Straight Connector 13"/>
          <p:cNvCxnSpPr/>
          <p:nvPr/>
        </p:nvCxnSpPr>
        <p:spPr>
          <a:xfrm>
            <a:off x="5403273" y="3143722"/>
            <a:ext cx="399687"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5386643" y="3694671"/>
            <a:ext cx="1058264" cy="0"/>
          </a:xfrm>
          <a:prstGeom prst="line">
            <a:avLst/>
          </a:prstGeom>
          <a:ln w="15875"/>
        </p:spPr>
        <p:style>
          <a:lnRef idx="1">
            <a:schemeClr val="dk1"/>
          </a:lnRef>
          <a:fillRef idx="0">
            <a:schemeClr val="dk1"/>
          </a:fillRef>
          <a:effectRef idx="0">
            <a:schemeClr val="dk1"/>
          </a:effectRef>
          <a:fontRef idx="minor">
            <a:schemeClr val="tx1"/>
          </a:fontRef>
        </p:style>
      </p:cxnSp>
      <p:sp>
        <p:nvSpPr>
          <p:cNvPr id="19" name="Rectangle 18"/>
          <p:cNvSpPr/>
          <p:nvPr/>
        </p:nvSpPr>
        <p:spPr>
          <a:xfrm>
            <a:off x="1032120" y="215375"/>
            <a:ext cx="7079759"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Math Counts Challenge!</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0" name="Rectangle 19"/>
          <p:cNvSpPr/>
          <p:nvPr/>
        </p:nvSpPr>
        <p:spPr>
          <a:xfrm>
            <a:off x="2845693" y="5738187"/>
            <a:ext cx="345261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Answer to follow</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846105023"/>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485900" y="3044825"/>
            <a:ext cx="6172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charset="0"/>
                <a:cs typeface="Arial" charset="0"/>
              </a:defRPr>
            </a:lvl1pPr>
            <a:lvl2pPr marL="742950" indent="-285750" eaLnBrk="0" hangingPunct="0">
              <a:defRPr sz="4400">
                <a:solidFill>
                  <a:schemeClr val="tx1"/>
                </a:solidFill>
                <a:latin typeface="Arial" charset="0"/>
                <a:cs typeface="Arial" charset="0"/>
              </a:defRPr>
            </a:lvl2pPr>
            <a:lvl3pPr marL="1143000" indent="-228600" eaLnBrk="0" hangingPunct="0">
              <a:defRPr sz="4400">
                <a:solidFill>
                  <a:schemeClr val="tx1"/>
                </a:solidFill>
                <a:latin typeface="Arial" charset="0"/>
                <a:cs typeface="Arial" charset="0"/>
              </a:defRPr>
            </a:lvl3pPr>
            <a:lvl4pPr marL="1600200" indent="-228600" eaLnBrk="0" hangingPunct="0">
              <a:defRPr sz="4400">
                <a:solidFill>
                  <a:schemeClr val="tx1"/>
                </a:solidFill>
                <a:latin typeface="Arial" charset="0"/>
                <a:cs typeface="Arial" charset="0"/>
              </a:defRPr>
            </a:lvl4pPr>
            <a:lvl5pPr marL="2057400" indent="-228600" eaLnBrk="0" hangingPunct="0">
              <a:defRPr sz="4400">
                <a:solidFill>
                  <a:schemeClr val="tx1"/>
                </a:solidFill>
                <a:latin typeface="Arial" charset="0"/>
                <a:cs typeface="Arial" charset="0"/>
              </a:defRPr>
            </a:lvl5pPr>
            <a:lvl6pPr marL="2514600" indent="-228600" eaLnBrk="0" fontAlgn="base" hangingPunct="0">
              <a:spcBef>
                <a:spcPct val="0"/>
              </a:spcBef>
              <a:spcAft>
                <a:spcPct val="0"/>
              </a:spcAft>
              <a:defRPr sz="4400">
                <a:solidFill>
                  <a:schemeClr val="tx1"/>
                </a:solidFill>
                <a:latin typeface="Arial" charset="0"/>
                <a:cs typeface="Arial" charset="0"/>
              </a:defRPr>
            </a:lvl6pPr>
            <a:lvl7pPr marL="2971800" indent="-228600" eaLnBrk="0" fontAlgn="base" hangingPunct="0">
              <a:spcBef>
                <a:spcPct val="0"/>
              </a:spcBef>
              <a:spcAft>
                <a:spcPct val="0"/>
              </a:spcAft>
              <a:defRPr sz="4400">
                <a:solidFill>
                  <a:schemeClr val="tx1"/>
                </a:solidFill>
                <a:latin typeface="Arial" charset="0"/>
                <a:cs typeface="Arial" charset="0"/>
              </a:defRPr>
            </a:lvl7pPr>
            <a:lvl8pPr marL="3429000" indent="-228600" eaLnBrk="0" fontAlgn="base" hangingPunct="0">
              <a:spcBef>
                <a:spcPct val="0"/>
              </a:spcBef>
              <a:spcAft>
                <a:spcPct val="0"/>
              </a:spcAft>
              <a:defRPr sz="4400">
                <a:solidFill>
                  <a:schemeClr val="tx1"/>
                </a:solidFill>
                <a:latin typeface="Arial" charset="0"/>
                <a:cs typeface="Arial" charset="0"/>
              </a:defRPr>
            </a:lvl8pPr>
            <a:lvl9pPr marL="3886200" indent="-228600" eaLnBrk="0" fontAlgn="base" hangingPunct="0">
              <a:spcBef>
                <a:spcPct val="0"/>
              </a:spcBef>
              <a:spcAft>
                <a:spcPct val="0"/>
              </a:spcAft>
              <a:defRPr sz="4400">
                <a:solidFill>
                  <a:schemeClr val="tx1"/>
                </a:solidFill>
                <a:latin typeface="Arial" charset="0"/>
                <a:cs typeface="Arial" charset="0"/>
              </a:defRPr>
            </a:lvl9pPr>
          </a:lstStyle>
          <a:p>
            <a:pPr algn="ctr" eaLnBrk="1" hangingPunct="1"/>
            <a:r>
              <a:rPr lang="en-US" dirty="0">
                <a:latin typeface="Times New Roman" pitchFamily="18" charset="0"/>
                <a:cs typeface="Times New Roman" pitchFamily="18" charset="0"/>
              </a:rPr>
              <a:t>Answer:  6</a:t>
            </a:r>
          </a:p>
        </p:txBody>
      </p:sp>
    </p:spTree>
    <p:extLst>
      <p:ext uri="{BB962C8B-B14F-4D97-AF65-F5344CB8AC3E}">
        <p14:creationId xmlns:p14="http://schemas.microsoft.com/office/powerpoint/2010/main" val="313037157"/>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393700" cy="6858000"/>
          </a:xfrm>
          <a:prstGeom prst="rect">
            <a:avLst/>
          </a:prstGeom>
          <a:solidFill>
            <a:srgbClr val="39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3700" y="0"/>
            <a:ext cx="152400" cy="6858000"/>
          </a:xfrm>
          <a:prstGeom prst="rect">
            <a:avLst/>
          </a:prstGeom>
          <a:solidFill>
            <a:srgbClr val="7A1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rilling rainbow.JPG"/>
          <p:cNvPicPr>
            <a:picLocks noChangeAspect="1"/>
          </p:cNvPicPr>
          <p:nvPr/>
        </p:nvPicPr>
        <p:blipFill>
          <a:blip r:embed="rId2" cstate="print"/>
          <a:stretch>
            <a:fillRect/>
          </a:stretch>
        </p:blipFill>
        <p:spPr>
          <a:xfrm>
            <a:off x="838200" y="95250"/>
            <a:ext cx="8001000" cy="6000750"/>
          </a:xfrm>
          <a:prstGeom prst="rect">
            <a:avLst/>
          </a:prstGeom>
          <a:ln w="19050">
            <a:solidFill>
              <a:schemeClr val="accent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6248402"/>
            <a:ext cx="4989564" cy="403872"/>
          </a:xfrm>
          <a:prstGeom prst="rect">
            <a:avLst/>
          </a:prstGeom>
        </p:spPr>
      </p:pic>
    </p:spTree>
    <p:extLst>
      <p:ext uri="{BB962C8B-B14F-4D97-AF65-F5344CB8AC3E}">
        <p14:creationId xmlns:p14="http://schemas.microsoft.com/office/powerpoint/2010/main" val="838222594"/>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40000">
              <a:schemeClr val="tx1"/>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7" name="Picture 4" descr="G:\Pictures for Website\Web Quality\IMG_0095.JPG"/>
          <p:cNvPicPr>
            <a:picLocks noChangeAspect="1" noChangeArrowheads="1"/>
          </p:cNvPicPr>
          <p:nvPr/>
        </p:nvPicPr>
        <p:blipFill>
          <a:blip r:embed="rId2" cstate="print"/>
          <a:srcRect/>
          <a:stretch>
            <a:fillRect/>
          </a:stretch>
        </p:blipFill>
        <p:spPr bwMode="auto">
          <a:xfrm>
            <a:off x="5486400" y="152400"/>
            <a:ext cx="3451939" cy="2587752"/>
          </a:xfrm>
          <a:prstGeom prst="rect">
            <a:avLst/>
          </a:prstGeom>
          <a:noFill/>
        </p:spPr>
      </p:pic>
      <p:pic>
        <p:nvPicPr>
          <p:cNvPr id="8" name="Picture 2" descr="G:\Pictures for Website\Web Quality\Nordale Bridge.jpg"/>
          <p:cNvPicPr>
            <a:picLocks noChangeAspect="1" noChangeArrowheads="1"/>
          </p:cNvPicPr>
          <p:nvPr/>
        </p:nvPicPr>
        <p:blipFill>
          <a:blip r:embed="rId3" cstate="print"/>
          <a:srcRect/>
          <a:stretch>
            <a:fillRect/>
          </a:stretch>
        </p:blipFill>
        <p:spPr bwMode="auto">
          <a:xfrm>
            <a:off x="207264" y="4038600"/>
            <a:ext cx="3450336" cy="2587752"/>
          </a:xfrm>
          <a:prstGeom prst="rect">
            <a:avLst/>
          </a:prstGeom>
          <a:noFill/>
        </p:spPr>
      </p:pic>
      <p:pic>
        <p:nvPicPr>
          <p:cNvPr id="9" name="Picture 3" descr="G:\Pictures for Website\Web Quality\P8210220.JPG"/>
          <p:cNvPicPr>
            <a:picLocks noChangeAspect="1" noChangeArrowheads="1"/>
          </p:cNvPicPr>
          <p:nvPr/>
        </p:nvPicPr>
        <p:blipFill>
          <a:blip r:embed="rId4" cstate="print"/>
          <a:srcRect/>
          <a:stretch>
            <a:fillRect/>
          </a:stretch>
        </p:blipFill>
        <p:spPr bwMode="auto">
          <a:xfrm>
            <a:off x="4191000" y="3048000"/>
            <a:ext cx="4462272" cy="3346704"/>
          </a:xfrm>
          <a:prstGeom prst="rect">
            <a:avLst/>
          </a:prstGeom>
          <a:noFill/>
        </p:spPr>
      </p:pic>
      <p:pic>
        <p:nvPicPr>
          <p:cNvPr id="11" name="Picture 4" descr="G:\Pictures for Website\Web Quality\P8310098.JPG"/>
          <p:cNvPicPr>
            <a:picLocks noChangeAspect="1" noChangeArrowheads="1"/>
          </p:cNvPicPr>
          <p:nvPr/>
        </p:nvPicPr>
        <p:blipFill>
          <a:blip r:embed="rId5" cstate="print"/>
          <a:srcRect/>
          <a:stretch>
            <a:fillRect/>
          </a:stretch>
        </p:blipFill>
        <p:spPr bwMode="auto">
          <a:xfrm>
            <a:off x="414528" y="387096"/>
            <a:ext cx="4462272" cy="3346704"/>
          </a:xfrm>
          <a:prstGeom prst="rect">
            <a:avLst/>
          </a:prstGeom>
          <a:noFill/>
        </p:spPr>
      </p:pic>
      <p:pic>
        <p:nvPicPr>
          <p:cNvPr id="1031" name="Picture 7" descr="G:\Pictures for Website\HCC.png"/>
          <p:cNvPicPr>
            <a:picLocks noChangeAspect="1" noChangeArrowheads="1"/>
          </p:cNvPicPr>
          <p:nvPr/>
        </p:nvPicPr>
        <p:blipFill>
          <a:blip r:embed="rId6" cstate="print"/>
          <a:srcRect/>
          <a:stretch>
            <a:fillRect/>
          </a:stretch>
        </p:blipFill>
        <p:spPr bwMode="auto">
          <a:xfrm>
            <a:off x="2590800" y="2738564"/>
            <a:ext cx="3909296" cy="1223835"/>
          </a:xfrm>
          <a:prstGeom prst="rect">
            <a:avLst/>
          </a:prstGeom>
          <a:noFill/>
        </p:spPr>
      </p:pic>
      <p:sp>
        <p:nvSpPr>
          <p:cNvPr id="12" name="Rectangle 11"/>
          <p:cNvSpPr/>
          <p:nvPr/>
        </p:nvSpPr>
        <p:spPr>
          <a:xfrm>
            <a:off x="1828800" y="3581400"/>
            <a:ext cx="5181600" cy="1015663"/>
          </a:xfrm>
          <a:prstGeom prst="rect">
            <a:avLst/>
          </a:prstGeom>
          <a:noFill/>
        </p:spPr>
        <p:txBody>
          <a:bodyPr wrap="square" lIns="91440" tIns="45720" rIns="91440" bIns="45720">
            <a:spAutoFit/>
          </a:bodyPr>
          <a:lstStyle/>
          <a:p>
            <a:pPr algn="ctr"/>
            <a:r>
              <a:rPr lang="en-US" sz="6000" b="1" dirty="0" smtClean="0">
                <a:ln w="9525">
                  <a:solidFill>
                    <a:prstClr val="white"/>
                  </a:solidFill>
                  <a:prstDash val="solid"/>
                  <a:miter lim="800000"/>
                </a:ln>
                <a:solidFill>
                  <a:prstClr val="black"/>
                </a:solidFill>
                <a:effectLst>
                  <a:outerShdw blurRad="25500" dist="23000" dir="7020000" algn="tl">
                    <a:srgbClr val="000000">
                      <a:alpha val="50000"/>
                    </a:srgbClr>
                  </a:outerShdw>
                </a:effectLst>
                <a:latin typeface="Times New Roman" pitchFamily="18" charset="0"/>
                <a:cs typeface="Times New Roman" pitchFamily="18" charset="0"/>
              </a:rPr>
              <a:t>Contractors </a:t>
            </a:r>
            <a:endParaRPr lang="en-US" sz="6000" b="1" dirty="0">
              <a:ln w="9525">
                <a:solidFill>
                  <a:prstClr val="white"/>
                </a:solidFill>
                <a:prstDash val="solid"/>
                <a:miter lim="800000"/>
              </a:ln>
              <a:solidFill>
                <a:prstClr val="black"/>
              </a:solidFill>
              <a:effectLst>
                <a:outerShdw blurRad="25500" dist="23000" dir="7020000" algn="tl">
                  <a:srgbClr val="000000">
                    <a:alpha val="50000"/>
                  </a:srgbClr>
                </a:outerShdw>
              </a:effectLst>
              <a:latin typeface="Times New Roman" pitchFamily="18" charset="0"/>
              <a:cs typeface="Times New Roman" pitchFamily="18" charset="0"/>
            </a:endParaRPr>
          </a:p>
        </p:txBody>
      </p:sp>
      <p:sp>
        <p:nvSpPr>
          <p:cNvPr id="13" name="Rectangle 12"/>
          <p:cNvSpPr/>
          <p:nvPr/>
        </p:nvSpPr>
        <p:spPr>
          <a:xfrm>
            <a:off x="6629400" y="5638800"/>
            <a:ext cx="2362200" cy="923330"/>
          </a:xfrm>
          <a:prstGeom prst="rect">
            <a:avLst/>
          </a:prstGeom>
          <a:solidFill>
            <a:schemeClr val="tx1"/>
          </a:solidFill>
          <a:ln w="38100">
            <a:solidFill>
              <a:srgbClr val="008E40"/>
            </a:solidFill>
          </a:ln>
        </p:spPr>
        <p:txBody>
          <a:bodyPr wrap="square">
            <a:spAutoFit/>
          </a:bodyPr>
          <a:lstStyle/>
          <a:p>
            <a:r>
              <a:rPr lang="en-US" dirty="0" smtClean="0">
                <a:solidFill>
                  <a:prstClr val="black"/>
                </a:solidFill>
                <a:latin typeface="Calibri" panose="020F0502020204030204" pitchFamily="34" charset="0"/>
                <a:cs typeface="Calibri" panose="020F0502020204030204" pitchFamily="34" charset="0"/>
              </a:rPr>
              <a:t>• Paving</a:t>
            </a:r>
          </a:p>
          <a:p>
            <a:r>
              <a:rPr lang="en-US" dirty="0" smtClean="0">
                <a:solidFill>
                  <a:prstClr val="black"/>
                </a:solidFill>
                <a:latin typeface="Calibri" panose="020F0502020204030204" pitchFamily="34" charset="0"/>
                <a:cs typeface="Calibri" panose="020F0502020204030204" pitchFamily="34" charset="0"/>
              </a:rPr>
              <a:t>• Site Development</a:t>
            </a:r>
          </a:p>
          <a:p>
            <a:r>
              <a:rPr lang="en-US" dirty="0" smtClean="0">
                <a:solidFill>
                  <a:prstClr val="black"/>
                </a:solidFill>
                <a:latin typeface="Calibri" panose="020F0502020204030204" pitchFamily="34" charset="0"/>
                <a:cs typeface="Calibri" panose="020F0502020204030204" pitchFamily="34" charset="0"/>
              </a:rPr>
              <a:t>• Geotextile</a:t>
            </a:r>
            <a:endParaRPr lang="en-US"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4015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cripley\Desktop\CEM pix\CEM pix\P10104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6249085"/>
            <a:ext cx="9144000" cy="415498"/>
          </a:xfrm>
          <a:prstGeom prst="rect">
            <a:avLst/>
          </a:prstGeom>
        </p:spPr>
        <p:txBody>
          <a:bodyPr wrap="square">
            <a:spAutoFit/>
          </a:bodyPr>
          <a:lstStyle/>
          <a:p>
            <a:pPr algn="ctr"/>
            <a:r>
              <a:rPr lang="en-US" sz="2100" dirty="0">
                <a:solidFill>
                  <a:schemeClr val="bg1"/>
                </a:solidFill>
              </a:rPr>
              <a:t>CEM students and faculty at the 2013 National Student Steel Bridge Competition</a:t>
            </a:r>
            <a:endParaRPr lang="en-US" sz="2100" dirty="0">
              <a:solidFill>
                <a:schemeClr val="bg1"/>
              </a:solidFill>
            </a:endParaRPr>
          </a:p>
        </p:txBody>
      </p:sp>
    </p:spTree>
    <p:extLst>
      <p:ext uri="{BB962C8B-B14F-4D97-AF65-F5344CB8AC3E}">
        <p14:creationId xmlns:p14="http://schemas.microsoft.com/office/powerpoint/2010/main" val="620821340"/>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780" y="4957018"/>
            <a:ext cx="4989564" cy="403872"/>
          </a:xfrm>
          <a:prstGeom prst="rect">
            <a:avLst/>
          </a:prstGeom>
        </p:spPr>
      </p:pic>
      <p:sp>
        <p:nvSpPr>
          <p:cNvPr id="11" name="Rectangle 10"/>
          <p:cNvSpPr/>
          <p:nvPr/>
        </p:nvSpPr>
        <p:spPr>
          <a:xfrm>
            <a:off x="0" y="-1"/>
            <a:ext cx="9144000" cy="1323439"/>
          </a:xfrm>
          <a:prstGeom prst="rect">
            <a:avLst/>
          </a:prstGeom>
          <a:noFill/>
        </p:spPr>
        <p:txBody>
          <a:bodyPr wrap="square" lIns="91440" tIns="45720" rIns="91440" bIns="45720">
            <a:spAutoFit/>
          </a:bodyPr>
          <a:lstStyle/>
          <a:p>
            <a:pPr algn="ctr"/>
            <a:r>
              <a:rPr lang="en-US" sz="4000" b="1" dirty="0" smtClean="0">
                <a:ln w="22225">
                  <a:solidFill>
                    <a:schemeClr val="tx1"/>
                  </a:solidFill>
                  <a:prstDash val="solid"/>
                </a:ln>
                <a:solidFill>
                  <a:schemeClr val="accent3">
                    <a:lumMod val="75000"/>
                  </a:schemeClr>
                </a:solidFill>
              </a:rPr>
              <a:t>THANK YOU TO OUR </a:t>
            </a:r>
          </a:p>
          <a:p>
            <a:pPr algn="ctr"/>
            <a:r>
              <a:rPr lang="en-US" sz="4000" b="1" dirty="0" smtClean="0">
                <a:ln w="22225">
                  <a:solidFill>
                    <a:schemeClr val="tx1"/>
                  </a:solidFill>
                  <a:prstDash val="solid"/>
                </a:ln>
                <a:solidFill>
                  <a:schemeClr val="accent3">
                    <a:lumMod val="75000"/>
                  </a:schemeClr>
                </a:solidFill>
              </a:rPr>
              <a:t>GENEROUS SPONSORS</a:t>
            </a:r>
            <a:endParaRPr lang="en-US" sz="4000" b="1" cap="none" spc="0" dirty="0">
              <a:ln w="22225">
                <a:solidFill>
                  <a:schemeClr val="tx1"/>
                </a:solidFill>
                <a:prstDash val="solid"/>
              </a:ln>
              <a:solidFill>
                <a:schemeClr val="accent3">
                  <a:lumMod val="75000"/>
                </a:schemeClr>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6159" y="4501706"/>
            <a:ext cx="2648612" cy="131449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722" y="2121085"/>
            <a:ext cx="2626512" cy="1754896"/>
          </a:xfrm>
          <a:prstGeom prst="rect">
            <a:avLst/>
          </a:prstGeom>
        </p:spPr>
      </p:pic>
      <p:pic>
        <p:nvPicPr>
          <p:cNvPr id="10" name="Picture 2" descr="C:\Users\aenglert\AppData\Local\Temp\CP AK's O&amp;G C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6907" y="2093850"/>
            <a:ext cx="4419600" cy="1809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613458"/>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aenglert\AppData\Local\Temp\UAF LAB BAR FROM TANANA DRIV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34083"/>
            <a:ext cx="9144000" cy="40599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29159" y="5666233"/>
            <a:ext cx="6587164" cy="400110"/>
          </a:xfrm>
          <a:prstGeom prst="rect">
            <a:avLst/>
          </a:prstGeom>
          <a:noFill/>
        </p:spPr>
        <p:txBody>
          <a:bodyPr wrap="square" rtlCol="0">
            <a:spAutoFit/>
          </a:bodyPr>
          <a:lstStyle/>
          <a:p>
            <a:r>
              <a:rPr lang="en-US" sz="2000" dirty="0" err="1" smtClean="0">
                <a:latin typeface="+mj-lt"/>
                <a:cs typeface="Times New Roman" pitchFamily="18" charset="0"/>
              </a:rPr>
              <a:t>Duckering</a:t>
            </a:r>
            <a:r>
              <a:rPr lang="en-US" sz="2000" dirty="0" smtClean="0">
                <a:latin typeface="+mj-lt"/>
                <a:cs typeface="Times New Roman" pitchFamily="18" charset="0"/>
              </a:rPr>
              <a:t> Building Extension - University of Alaska Fairbanks</a:t>
            </a:r>
            <a:endParaRPr lang="en-US" sz="2000" dirty="0">
              <a:latin typeface="+mj-lt"/>
              <a:cs typeface="Times New Roman" pitchFamily="18" charset="0"/>
            </a:endParaRPr>
          </a:p>
        </p:txBody>
      </p:sp>
      <p:pic>
        <p:nvPicPr>
          <p:cNvPr id="4" name="Picture 2" descr="C:\Users\aenglert\Desktop\Marketing Logos\UAFLogo_A_64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7384" y="5455765"/>
            <a:ext cx="914400" cy="821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588804"/>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ncripley\Desktop\CEM pix\CEM pix\Sunset over CEM 12-24_AnnRingsta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0975" y="5924550"/>
            <a:ext cx="7029450" cy="677108"/>
          </a:xfrm>
          <a:prstGeom prst="rect">
            <a:avLst/>
          </a:prstGeom>
          <a:noFill/>
        </p:spPr>
        <p:txBody>
          <a:bodyPr wrap="square" rtlCol="0">
            <a:spAutoFit/>
          </a:bodyPr>
          <a:lstStyle/>
          <a:p>
            <a:r>
              <a:rPr lang="en-US" sz="2400" b="1" dirty="0" smtClean="0">
                <a:solidFill>
                  <a:schemeClr val="bg1"/>
                </a:solidFill>
              </a:rPr>
              <a:t>Sunset over the new UAF engineering building</a:t>
            </a:r>
            <a:endParaRPr lang="en-US" sz="2000" b="1" dirty="0" smtClean="0">
              <a:solidFill>
                <a:schemeClr val="bg1"/>
              </a:solidFill>
            </a:endParaRPr>
          </a:p>
          <a:p>
            <a:r>
              <a:rPr lang="en-US" sz="1400" b="1" dirty="0" smtClean="0">
                <a:solidFill>
                  <a:schemeClr val="bg1"/>
                </a:solidFill>
              </a:rPr>
              <a:t>Photo courtesy Ann </a:t>
            </a:r>
            <a:r>
              <a:rPr lang="en-US" sz="1400" b="1" dirty="0" err="1" smtClean="0">
                <a:solidFill>
                  <a:schemeClr val="bg1"/>
                </a:solidFill>
              </a:rPr>
              <a:t>Ringstad</a:t>
            </a:r>
            <a:endParaRPr lang="en-US" sz="1400" b="1" dirty="0">
              <a:solidFill>
                <a:schemeClr val="bg1"/>
              </a:solidFill>
            </a:endParaRPr>
          </a:p>
        </p:txBody>
      </p:sp>
    </p:spTree>
    <p:extLst>
      <p:ext uri="{BB962C8B-B14F-4D97-AF65-F5344CB8AC3E}">
        <p14:creationId xmlns:p14="http://schemas.microsoft.com/office/powerpoint/2010/main" val="3761876737"/>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18" y="0"/>
            <a:ext cx="9058764"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5309" y="5474079"/>
            <a:ext cx="1938582" cy="1295258"/>
          </a:xfrm>
          <a:prstGeom prst="rect">
            <a:avLst/>
          </a:prstGeom>
        </p:spPr>
      </p:pic>
    </p:spTree>
    <p:extLst>
      <p:ext uri="{BB962C8B-B14F-4D97-AF65-F5344CB8AC3E}">
        <p14:creationId xmlns:p14="http://schemas.microsoft.com/office/powerpoint/2010/main" val="2873427896"/>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889000" y="2028825"/>
            <a:ext cx="7366000" cy="2800350"/>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spcBef>
                <a:spcPct val="0"/>
              </a:spcBef>
              <a:buFontTx/>
              <a:buNone/>
            </a:pPr>
            <a:r>
              <a:rPr lang="en-US" sz="4400" dirty="0" smtClean="0">
                <a:latin typeface="Times New Roman" pitchFamily="18" charset="0"/>
                <a:cs typeface="Times New Roman" pitchFamily="18" charset="0"/>
              </a:rPr>
              <a:t>The cost of daily school lunch increased from $1.80 to $2.25. What was the percent increase?</a:t>
            </a:r>
            <a:endParaRPr lang="en-US" sz="4400" dirty="0">
              <a:latin typeface="Times New Roman" pitchFamily="18" charset="0"/>
              <a:cs typeface="Times New Roman" pitchFamily="18" charset="0"/>
            </a:endParaRPr>
          </a:p>
        </p:txBody>
      </p:sp>
      <p:sp>
        <p:nvSpPr>
          <p:cNvPr id="3" name="Rectangle 2"/>
          <p:cNvSpPr/>
          <p:nvPr/>
        </p:nvSpPr>
        <p:spPr>
          <a:xfrm>
            <a:off x="1032120" y="215375"/>
            <a:ext cx="7079759"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Math Counts Challenge!</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Rectangle 3"/>
          <p:cNvSpPr/>
          <p:nvPr/>
        </p:nvSpPr>
        <p:spPr>
          <a:xfrm>
            <a:off x="2845693" y="5738187"/>
            <a:ext cx="345261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Answer to follow</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030218952"/>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485900" y="3044825"/>
            <a:ext cx="6172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charset="0"/>
                <a:cs typeface="Arial" charset="0"/>
              </a:defRPr>
            </a:lvl1pPr>
            <a:lvl2pPr marL="742950" indent="-285750" eaLnBrk="0" hangingPunct="0">
              <a:defRPr sz="4400">
                <a:solidFill>
                  <a:schemeClr val="tx1"/>
                </a:solidFill>
                <a:latin typeface="Arial" charset="0"/>
                <a:cs typeface="Arial" charset="0"/>
              </a:defRPr>
            </a:lvl2pPr>
            <a:lvl3pPr marL="1143000" indent="-228600" eaLnBrk="0" hangingPunct="0">
              <a:defRPr sz="4400">
                <a:solidFill>
                  <a:schemeClr val="tx1"/>
                </a:solidFill>
                <a:latin typeface="Arial" charset="0"/>
                <a:cs typeface="Arial" charset="0"/>
              </a:defRPr>
            </a:lvl3pPr>
            <a:lvl4pPr marL="1600200" indent="-228600" eaLnBrk="0" hangingPunct="0">
              <a:defRPr sz="4400">
                <a:solidFill>
                  <a:schemeClr val="tx1"/>
                </a:solidFill>
                <a:latin typeface="Arial" charset="0"/>
                <a:cs typeface="Arial" charset="0"/>
              </a:defRPr>
            </a:lvl4pPr>
            <a:lvl5pPr marL="2057400" indent="-228600" eaLnBrk="0" hangingPunct="0">
              <a:defRPr sz="4400">
                <a:solidFill>
                  <a:schemeClr val="tx1"/>
                </a:solidFill>
                <a:latin typeface="Arial" charset="0"/>
                <a:cs typeface="Arial" charset="0"/>
              </a:defRPr>
            </a:lvl5pPr>
            <a:lvl6pPr marL="2514600" indent="-228600" eaLnBrk="0" fontAlgn="base" hangingPunct="0">
              <a:spcBef>
                <a:spcPct val="0"/>
              </a:spcBef>
              <a:spcAft>
                <a:spcPct val="0"/>
              </a:spcAft>
              <a:defRPr sz="4400">
                <a:solidFill>
                  <a:schemeClr val="tx1"/>
                </a:solidFill>
                <a:latin typeface="Arial" charset="0"/>
                <a:cs typeface="Arial" charset="0"/>
              </a:defRPr>
            </a:lvl6pPr>
            <a:lvl7pPr marL="2971800" indent="-228600" eaLnBrk="0" fontAlgn="base" hangingPunct="0">
              <a:spcBef>
                <a:spcPct val="0"/>
              </a:spcBef>
              <a:spcAft>
                <a:spcPct val="0"/>
              </a:spcAft>
              <a:defRPr sz="4400">
                <a:solidFill>
                  <a:schemeClr val="tx1"/>
                </a:solidFill>
                <a:latin typeface="Arial" charset="0"/>
                <a:cs typeface="Arial" charset="0"/>
              </a:defRPr>
            </a:lvl7pPr>
            <a:lvl8pPr marL="3429000" indent="-228600" eaLnBrk="0" fontAlgn="base" hangingPunct="0">
              <a:spcBef>
                <a:spcPct val="0"/>
              </a:spcBef>
              <a:spcAft>
                <a:spcPct val="0"/>
              </a:spcAft>
              <a:defRPr sz="4400">
                <a:solidFill>
                  <a:schemeClr val="tx1"/>
                </a:solidFill>
                <a:latin typeface="Arial" charset="0"/>
                <a:cs typeface="Arial" charset="0"/>
              </a:defRPr>
            </a:lvl8pPr>
            <a:lvl9pPr marL="3886200" indent="-228600" eaLnBrk="0" fontAlgn="base" hangingPunct="0">
              <a:spcBef>
                <a:spcPct val="0"/>
              </a:spcBef>
              <a:spcAft>
                <a:spcPct val="0"/>
              </a:spcAft>
              <a:defRPr sz="4400">
                <a:solidFill>
                  <a:schemeClr val="tx1"/>
                </a:solidFill>
                <a:latin typeface="Arial" charset="0"/>
                <a:cs typeface="Arial" charset="0"/>
              </a:defRPr>
            </a:lvl9pPr>
          </a:lstStyle>
          <a:p>
            <a:pPr algn="ctr" eaLnBrk="1" hangingPunct="1"/>
            <a:r>
              <a:rPr lang="en-US">
                <a:latin typeface="Times New Roman" pitchFamily="18" charset="0"/>
                <a:cs typeface="Times New Roman" pitchFamily="18" charset="0"/>
              </a:rPr>
              <a:t>Answer:  25 (percent)</a:t>
            </a:r>
          </a:p>
        </p:txBody>
      </p:sp>
    </p:spTree>
    <p:extLst>
      <p:ext uri="{BB962C8B-B14F-4D97-AF65-F5344CB8AC3E}">
        <p14:creationId xmlns:p14="http://schemas.microsoft.com/office/powerpoint/2010/main" val="1048228114"/>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https://mail.google.com/mail/u/0/?ui=2&amp;ik=71456eb70d&amp;view=att&amp;th=1442772410f6e94b&amp;attid=0.1.6&amp;disp=emb&amp;zw&amp;atsh=1"/>
          <p:cNvSpPr>
            <a:spLocks noChangeAspect="1" noChangeArrowheads="1"/>
          </p:cNvSpPr>
          <p:nvPr/>
        </p:nvSpPr>
        <p:spPr bwMode="auto">
          <a:xfrm>
            <a:off x="155575" y="-5081588"/>
            <a:ext cx="15897225" cy="10601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https://mail.google.com/mail/u/0/?ui=2&amp;ik=71456eb70d&amp;view=att&amp;th=1442772410f6e94b&amp;attid=0.1.6&amp;disp=emb&amp;zw&amp;atsh=1"/>
          <p:cNvSpPr>
            <a:spLocks noChangeAspect="1" noChangeArrowheads="1"/>
          </p:cNvSpPr>
          <p:nvPr/>
        </p:nvSpPr>
        <p:spPr bwMode="auto">
          <a:xfrm>
            <a:off x="307975" y="-4929188"/>
            <a:ext cx="15897225" cy="10601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https://mail.google.com/mail/u/0/?ui=2&amp;ik=71456eb70d&amp;view=att&amp;th=1442772410f6e94b&amp;attid=0.1.6&amp;disp=emb&amp;zw&amp;atsh=1"/>
          <p:cNvSpPr>
            <a:spLocks noChangeAspect="1" noChangeArrowheads="1"/>
          </p:cNvSpPr>
          <p:nvPr/>
        </p:nvSpPr>
        <p:spPr bwMode="auto">
          <a:xfrm>
            <a:off x="460375" y="-4776788"/>
            <a:ext cx="15897225" cy="10601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3" name="Picture 9"/>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55575" y="139147"/>
            <a:ext cx="8859215" cy="5906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5575" y="6202017"/>
            <a:ext cx="8749886" cy="553998"/>
          </a:xfrm>
          <a:prstGeom prst="rect">
            <a:avLst/>
          </a:prstGeom>
          <a:noFill/>
        </p:spPr>
        <p:txBody>
          <a:bodyPr wrap="square" rtlCol="0">
            <a:spAutoFit/>
          </a:bodyPr>
          <a:lstStyle/>
          <a:p>
            <a:r>
              <a:rPr lang="en-US" dirty="0"/>
              <a:t>Engineering students and volunteers from GHEMM Company raise the 2013 ice </a:t>
            </a:r>
            <a:r>
              <a:rPr lang="en-US" dirty="0" smtClean="0"/>
              <a:t>arch</a:t>
            </a:r>
          </a:p>
          <a:p>
            <a:r>
              <a:rPr lang="en-US" sz="1200" dirty="0" smtClean="0"/>
              <a:t>UAF Photo by Todd Paris</a:t>
            </a:r>
            <a:endParaRPr lang="en-US" sz="1200" dirty="0"/>
          </a:p>
        </p:txBody>
      </p:sp>
    </p:spTree>
    <p:extLst>
      <p:ext uri="{BB962C8B-B14F-4D97-AF65-F5344CB8AC3E}">
        <p14:creationId xmlns:p14="http://schemas.microsoft.com/office/powerpoint/2010/main" val="2462540831"/>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aenglert\AppData\Local\Temp\Holmes KUAC fundrais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221529"/>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aenglert\AppData\Local\Temp\TANANA_Loo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14140"/>
            <a:ext cx="9144000" cy="52097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30637" y="6095797"/>
            <a:ext cx="6726649" cy="400110"/>
          </a:xfrm>
          <a:prstGeom prst="rect">
            <a:avLst/>
          </a:prstGeom>
          <a:noFill/>
        </p:spPr>
        <p:txBody>
          <a:bodyPr wrap="square" rtlCol="0">
            <a:spAutoFit/>
          </a:bodyPr>
          <a:lstStyle/>
          <a:p>
            <a:r>
              <a:rPr lang="en-US" sz="2000" dirty="0" err="1" smtClean="0">
                <a:latin typeface="+mj-lt"/>
                <a:cs typeface="Times New Roman" pitchFamily="18" charset="0"/>
              </a:rPr>
              <a:t>Duckering</a:t>
            </a:r>
            <a:r>
              <a:rPr lang="en-US" sz="2000" dirty="0" smtClean="0">
                <a:latin typeface="+mj-lt"/>
                <a:cs typeface="Times New Roman" pitchFamily="18" charset="0"/>
              </a:rPr>
              <a:t> Building Extension - University of Alaska Fairbanks</a:t>
            </a:r>
            <a:endParaRPr lang="en-US" sz="2000" dirty="0">
              <a:latin typeface="+mj-lt"/>
              <a:cs typeface="Times New Roman" pitchFamily="18" charset="0"/>
            </a:endParaRPr>
          </a:p>
        </p:txBody>
      </p:sp>
      <p:pic>
        <p:nvPicPr>
          <p:cNvPr id="4" name="Picture 2" descr="C:\Users\aenglert\Desktop\Marketing Logos\UAFLogo_A_64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2623" y="5869941"/>
            <a:ext cx="914400" cy="821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130020"/>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40000">
              <a:schemeClr val="tx1"/>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12" name="Picture 2" descr="G:\Pictures for Website\Web Quality\P6030018.JPG"/>
          <p:cNvPicPr>
            <a:picLocks noChangeAspect="1" noChangeArrowheads="1"/>
          </p:cNvPicPr>
          <p:nvPr/>
        </p:nvPicPr>
        <p:blipFill>
          <a:blip r:embed="rId2" cstate="print"/>
          <a:srcRect r="24436"/>
          <a:stretch>
            <a:fillRect/>
          </a:stretch>
        </p:blipFill>
        <p:spPr bwMode="auto">
          <a:xfrm>
            <a:off x="457200" y="387096"/>
            <a:ext cx="4495800" cy="3346704"/>
          </a:xfrm>
          <a:prstGeom prst="rect">
            <a:avLst/>
          </a:prstGeom>
          <a:noFill/>
        </p:spPr>
      </p:pic>
      <p:pic>
        <p:nvPicPr>
          <p:cNvPr id="13" name="Picture 3" descr="G:\Pictures for Website\Web Quality\P6030011.JPG"/>
          <p:cNvPicPr>
            <a:picLocks noChangeAspect="1" noChangeArrowheads="1"/>
          </p:cNvPicPr>
          <p:nvPr/>
        </p:nvPicPr>
        <p:blipFill>
          <a:blip r:embed="rId3" cstate="print"/>
          <a:srcRect/>
          <a:stretch>
            <a:fillRect/>
          </a:stretch>
        </p:blipFill>
        <p:spPr bwMode="auto">
          <a:xfrm>
            <a:off x="4267200" y="3124200"/>
            <a:ext cx="4462272" cy="3346704"/>
          </a:xfrm>
          <a:prstGeom prst="rect">
            <a:avLst/>
          </a:prstGeom>
          <a:noFill/>
        </p:spPr>
      </p:pic>
      <p:pic>
        <p:nvPicPr>
          <p:cNvPr id="10" name="Picture 4" descr="G:\Pictures for Website\Web Quality\IMG_0095.JPG"/>
          <p:cNvPicPr>
            <a:picLocks noChangeAspect="1" noChangeArrowheads="1"/>
          </p:cNvPicPr>
          <p:nvPr/>
        </p:nvPicPr>
        <p:blipFill>
          <a:blip r:embed="rId4" cstate="print"/>
          <a:srcRect/>
          <a:stretch>
            <a:fillRect/>
          </a:stretch>
        </p:blipFill>
        <p:spPr bwMode="auto">
          <a:xfrm>
            <a:off x="5486400" y="231648"/>
            <a:ext cx="3451939" cy="2587752"/>
          </a:xfrm>
          <a:prstGeom prst="rect">
            <a:avLst/>
          </a:prstGeom>
          <a:noFill/>
        </p:spPr>
      </p:pic>
      <p:pic>
        <p:nvPicPr>
          <p:cNvPr id="1031" name="Picture 7" descr="G:\Pictures for Website\HCC.png"/>
          <p:cNvPicPr>
            <a:picLocks noChangeAspect="1" noChangeArrowheads="1"/>
          </p:cNvPicPr>
          <p:nvPr/>
        </p:nvPicPr>
        <p:blipFill>
          <a:blip r:embed="rId5" cstate="print"/>
          <a:srcRect/>
          <a:stretch>
            <a:fillRect/>
          </a:stretch>
        </p:blipFill>
        <p:spPr bwMode="auto">
          <a:xfrm>
            <a:off x="2590800" y="2738564"/>
            <a:ext cx="3909296" cy="1223835"/>
          </a:xfrm>
          <a:prstGeom prst="rect">
            <a:avLst/>
          </a:prstGeom>
          <a:noFill/>
        </p:spPr>
      </p:pic>
      <p:pic>
        <p:nvPicPr>
          <p:cNvPr id="1026" name="Picture 2" descr="G:\Jessie\Presentation\Erosion\PA120026.JPG"/>
          <p:cNvPicPr>
            <a:picLocks noChangeAspect="1" noChangeArrowheads="1"/>
          </p:cNvPicPr>
          <p:nvPr/>
        </p:nvPicPr>
        <p:blipFill>
          <a:blip r:embed="rId6" cstate="print"/>
          <a:srcRect/>
          <a:stretch>
            <a:fillRect/>
          </a:stretch>
        </p:blipFill>
        <p:spPr bwMode="auto">
          <a:xfrm>
            <a:off x="207264" y="4038600"/>
            <a:ext cx="3450336" cy="2587752"/>
          </a:xfrm>
          <a:prstGeom prst="rect">
            <a:avLst/>
          </a:prstGeom>
          <a:noFill/>
        </p:spPr>
      </p:pic>
      <p:sp>
        <p:nvSpPr>
          <p:cNvPr id="14" name="Rectangle 13"/>
          <p:cNvSpPr/>
          <p:nvPr/>
        </p:nvSpPr>
        <p:spPr>
          <a:xfrm>
            <a:off x="1828800" y="3581400"/>
            <a:ext cx="5181600" cy="1015663"/>
          </a:xfrm>
          <a:prstGeom prst="rect">
            <a:avLst/>
          </a:prstGeom>
          <a:noFill/>
        </p:spPr>
        <p:txBody>
          <a:bodyPr wrap="square" lIns="91440" tIns="45720" rIns="91440" bIns="45720">
            <a:spAutoFit/>
          </a:bodyPr>
          <a:lstStyle/>
          <a:p>
            <a:pPr algn="ctr"/>
            <a:r>
              <a:rPr lang="en-US" sz="6000" b="1" dirty="0" smtClean="0">
                <a:ln w="9525">
                  <a:solidFill>
                    <a:prstClr val="white"/>
                  </a:solidFill>
                  <a:prstDash val="solid"/>
                  <a:miter lim="800000"/>
                </a:ln>
                <a:solidFill>
                  <a:prstClr val="black"/>
                </a:solidFill>
                <a:effectLst>
                  <a:outerShdw blurRad="25500" dist="23000" dir="7020000" algn="tl">
                    <a:srgbClr val="000000">
                      <a:alpha val="50000"/>
                    </a:srgbClr>
                  </a:outerShdw>
                </a:effectLst>
                <a:latin typeface="Times New Roman" pitchFamily="18" charset="0"/>
                <a:cs typeface="Times New Roman" pitchFamily="18" charset="0"/>
              </a:rPr>
              <a:t>Contractors </a:t>
            </a:r>
            <a:endParaRPr lang="en-US" sz="6000" b="1" dirty="0">
              <a:ln w="9525">
                <a:solidFill>
                  <a:prstClr val="white"/>
                </a:solidFill>
                <a:prstDash val="solid"/>
                <a:miter lim="800000"/>
              </a:ln>
              <a:solidFill>
                <a:prstClr val="black"/>
              </a:solidFill>
              <a:effectLst>
                <a:outerShdw blurRad="25500" dist="23000" dir="7020000" algn="tl">
                  <a:srgbClr val="000000">
                    <a:alpha val="50000"/>
                  </a:srgbClr>
                </a:outerShdw>
              </a:effectLst>
              <a:latin typeface="Times New Roman" pitchFamily="18" charset="0"/>
              <a:cs typeface="Times New Roman" pitchFamily="18" charset="0"/>
            </a:endParaRPr>
          </a:p>
        </p:txBody>
      </p:sp>
      <p:sp>
        <p:nvSpPr>
          <p:cNvPr id="9" name="Rectangle 8"/>
          <p:cNvSpPr/>
          <p:nvPr/>
        </p:nvSpPr>
        <p:spPr>
          <a:xfrm>
            <a:off x="228600" y="152400"/>
            <a:ext cx="4114800" cy="923330"/>
          </a:xfrm>
          <a:prstGeom prst="rect">
            <a:avLst/>
          </a:prstGeom>
          <a:solidFill>
            <a:schemeClr val="tx1"/>
          </a:solidFill>
          <a:ln w="38100">
            <a:solidFill>
              <a:srgbClr val="008E40"/>
            </a:solidFill>
          </a:ln>
        </p:spPr>
        <p:txBody>
          <a:bodyPr wrap="square">
            <a:spAutoFit/>
          </a:bodyPr>
          <a:lstStyle/>
          <a:p>
            <a:r>
              <a:rPr lang="en-US" dirty="0" smtClean="0">
                <a:solidFill>
                  <a:prstClr val="black"/>
                </a:solidFill>
                <a:latin typeface="Calibri" panose="020F0502020204030204" pitchFamily="34" charset="0"/>
                <a:cs typeface="Calibri" panose="020F0502020204030204" pitchFamily="34" charset="0"/>
              </a:rPr>
              <a:t>• Road Construction and Repair</a:t>
            </a:r>
          </a:p>
          <a:p>
            <a:r>
              <a:rPr lang="en-US" dirty="0" smtClean="0">
                <a:solidFill>
                  <a:prstClr val="black"/>
                </a:solidFill>
                <a:latin typeface="Calibri" panose="020F0502020204030204" pitchFamily="34" charset="0"/>
                <a:cs typeface="Calibri" panose="020F0502020204030204" pitchFamily="34" charset="0"/>
              </a:rPr>
              <a:t>• Highway Construction and Repair</a:t>
            </a:r>
          </a:p>
          <a:p>
            <a:r>
              <a:rPr lang="en-US" dirty="0" smtClean="0">
                <a:solidFill>
                  <a:prstClr val="black"/>
                </a:solidFill>
                <a:latin typeface="Calibri" panose="020F0502020204030204" pitchFamily="34" charset="0"/>
                <a:cs typeface="Calibri" panose="020F0502020204030204" pitchFamily="34" charset="0"/>
              </a:rPr>
              <a:t>• Erosion Control </a:t>
            </a:r>
            <a:endParaRPr lang="en-US"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8504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39905" y="982176"/>
            <a:ext cx="2983424" cy="4893647"/>
          </a:xfrm>
          <a:prstGeom prst="rect">
            <a:avLst/>
          </a:prstGeom>
          <a:noFill/>
        </p:spPr>
        <p:txBody>
          <a:bodyPr wrap="square" rtlCol="0">
            <a:spAutoFit/>
          </a:bodyPr>
          <a:lstStyle/>
          <a:p>
            <a:r>
              <a:rPr lang="en-US" sz="4000" b="1" dirty="0" smtClean="0"/>
              <a:t>A UAF CEM graduate </a:t>
            </a:r>
            <a:r>
              <a:rPr lang="en-US" sz="4000" b="1" dirty="0"/>
              <a:t>student </a:t>
            </a:r>
            <a:r>
              <a:rPr lang="en-US" sz="4000" b="1" dirty="0" smtClean="0"/>
              <a:t>works </a:t>
            </a:r>
            <a:r>
              <a:rPr lang="en-US" sz="4000" b="1" dirty="0"/>
              <a:t>with samples of rare earth </a:t>
            </a:r>
            <a:r>
              <a:rPr lang="en-US" sz="4000" b="1" dirty="0" smtClean="0"/>
              <a:t>minerals</a:t>
            </a:r>
          </a:p>
          <a:p>
            <a:endParaRPr lang="en-US" dirty="0" smtClean="0"/>
          </a:p>
          <a:p>
            <a:r>
              <a:rPr lang="en-US" sz="1400" dirty="0" smtClean="0"/>
              <a:t>UAF Photo by Todd </a:t>
            </a:r>
            <a:r>
              <a:rPr lang="en-US" sz="1400" dirty="0"/>
              <a:t>P</a:t>
            </a:r>
            <a:r>
              <a:rPr lang="en-US" sz="1400" dirty="0" smtClean="0"/>
              <a:t>aris</a:t>
            </a:r>
            <a:endParaRPr lang="en-US" sz="14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5009713"/>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685800" y="1350963"/>
            <a:ext cx="7772400" cy="4154487"/>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sz="4400" dirty="0" smtClean="0">
                <a:latin typeface="Times New Roman" pitchFamily="18" charset="0"/>
                <a:cs typeface="Times New Roman" pitchFamily="18" charset="0"/>
              </a:rPr>
              <a:t>Richard is thinking of three distinct, positive integers. He tells Barbara their sum is 9, and he tells Lori that their product is 24. What is the median of Richard’s three numbers?</a:t>
            </a:r>
            <a:endParaRPr lang="en-US" sz="4400" dirty="0">
              <a:latin typeface="Times New Roman" pitchFamily="18" charset="0"/>
              <a:cs typeface="Times New Roman" pitchFamily="18" charset="0"/>
            </a:endParaRPr>
          </a:p>
        </p:txBody>
      </p:sp>
      <p:sp>
        <p:nvSpPr>
          <p:cNvPr id="3" name="Rectangle 2"/>
          <p:cNvSpPr/>
          <p:nvPr/>
        </p:nvSpPr>
        <p:spPr>
          <a:xfrm>
            <a:off x="1032120" y="215375"/>
            <a:ext cx="7079759"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Math Counts Challenge!</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Rectangle 3"/>
          <p:cNvSpPr/>
          <p:nvPr/>
        </p:nvSpPr>
        <p:spPr>
          <a:xfrm>
            <a:off x="2845693" y="5738187"/>
            <a:ext cx="345261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Answer to follow</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057036179"/>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485900" y="3044825"/>
            <a:ext cx="6172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charset="0"/>
                <a:cs typeface="Arial" charset="0"/>
              </a:defRPr>
            </a:lvl1pPr>
            <a:lvl2pPr marL="742950" indent="-285750" eaLnBrk="0" hangingPunct="0">
              <a:defRPr sz="4400">
                <a:solidFill>
                  <a:schemeClr val="tx1"/>
                </a:solidFill>
                <a:latin typeface="Arial" charset="0"/>
                <a:cs typeface="Arial" charset="0"/>
              </a:defRPr>
            </a:lvl2pPr>
            <a:lvl3pPr marL="1143000" indent="-228600" eaLnBrk="0" hangingPunct="0">
              <a:defRPr sz="4400">
                <a:solidFill>
                  <a:schemeClr val="tx1"/>
                </a:solidFill>
                <a:latin typeface="Arial" charset="0"/>
                <a:cs typeface="Arial" charset="0"/>
              </a:defRPr>
            </a:lvl3pPr>
            <a:lvl4pPr marL="1600200" indent="-228600" eaLnBrk="0" hangingPunct="0">
              <a:defRPr sz="4400">
                <a:solidFill>
                  <a:schemeClr val="tx1"/>
                </a:solidFill>
                <a:latin typeface="Arial" charset="0"/>
                <a:cs typeface="Arial" charset="0"/>
              </a:defRPr>
            </a:lvl4pPr>
            <a:lvl5pPr marL="2057400" indent="-228600" eaLnBrk="0" hangingPunct="0">
              <a:defRPr sz="4400">
                <a:solidFill>
                  <a:schemeClr val="tx1"/>
                </a:solidFill>
                <a:latin typeface="Arial" charset="0"/>
                <a:cs typeface="Arial" charset="0"/>
              </a:defRPr>
            </a:lvl5pPr>
            <a:lvl6pPr marL="2514600" indent="-228600" eaLnBrk="0" fontAlgn="base" hangingPunct="0">
              <a:spcBef>
                <a:spcPct val="0"/>
              </a:spcBef>
              <a:spcAft>
                <a:spcPct val="0"/>
              </a:spcAft>
              <a:defRPr sz="4400">
                <a:solidFill>
                  <a:schemeClr val="tx1"/>
                </a:solidFill>
                <a:latin typeface="Arial" charset="0"/>
                <a:cs typeface="Arial" charset="0"/>
              </a:defRPr>
            </a:lvl6pPr>
            <a:lvl7pPr marL="2971800" indent="-228600" eaLnBrk="0" fontAlgn="base" hangingPunct="0">
              <a:spcBef>
                <a:spcPct val="0"/>
              </a:spcBef>
              <a:spcAft>
                <a:spcPct val="0"/>
              </a:spcAft>
              <a:defRPr sz="4400">
                <a:solidFill>
                  <a:schemeClr val="tx1"/>
                </a:solidFill>
                <a:latin typeface="Arial" charset="0"/>
                <a:cs typeface="Arial" charset="0"/>
              </a:defRPr>
            </a:lvl7pPr>
            <a:lvl8pPr marL="3429000" indent="-228600" eaLnBrk="0" fontAlgn="base" hangingPunct="0">
              <a:spcBef>
                <a:spcPct val="0"/>
              </a:spcBef>
              <a:spcAft>
                <a:spcPct val="0"/>
              </a:spcAft>
              <a:defRPr sz="4400">
                <a:solidFill>
                  <a:schemeClr val="tx1"/>
                </a:solidFill>
                <a:latin typeface="Arial" charset="0"/>
                <a:cs typeface="Arial" charset="0"/>
              </a:defRPr>
            </a:lvl8pPr>
            <a:lvl9pPr marL="3886200" indent="-228600" eaLnBrk="0" fontAlgn="base" hangingPunct="0">
              <a:spcBef>
                <a:spcPct val="0"/>
              </a:spcBef>
              <a:spcAft>
                <a:spcPct val="0"/>
              </a:spcAft>
              <a:defRPr sz="4400">
                <a:solidFill>
                  <a:schemeClr val="tx1"/>
                </a:solidFill>
                <a:latin typeface="Arial" charset="0"/>
                <a:cs typeface="Arial" charset="0"/>
              </a:defRPr>
            </a:lvl9pPr>
          </a:lstStyle>
          <a:p>
            <a:pPr algn="ctr" eaLnBrk="1" hangingPunct="1"/>
            <a:r>
              <a:rPr lang="en-US">
                <a:latin typeface="Times New Roman" pitchFamily="18" charset="0"/>
                <a:cs typeface="Times New Roman" pitchFamily="18" charset="0"/>
              </a:rPr>
              <a:t>Answer:  3</a:t>
            </a:r>
          </a:p>
        </p:txBody>
      </p:sp>
    </p:spTree>
    <p:extLst>
      <p:ext uri="{BB962C8B-B14F-4D97-AF65-F5344CB8AC3E}">
        <p14:creationId xmlns:p14="http://schemas.microsoft.com/office/powerpoint/2010/main" val="2650247681"/>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393700" cy="6858000"/>
          </a:xfrm>
          <a:prstGeom prst="rect">
            <a:avLst/>
          </a:prstGeom>
          <a:solidFill>
            <a:srgbClr val="39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3700" y="0"/>
            <a:ext cx="152400" cy="6858000"/>
          </a:xfrm>
          <a:prstGeom prst="rect">
            <a:avLst/>
          </a:prstGeom>
          <a:solidFill>
            <a:srgbClr val="7A1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rilling rainbow.JPG"/>
          <p:cNvPicPr>
            <a:picLocks noChangeAspect="1"/>
          </p:cNvPicPr>
          <p:nvPr/>
        </p:nvPicPr>
        <p:blipFill>
          <a:blip r:embed="rId2" cstate="print"/>
          <a:stretch>
            <a:fillRect/>
          </a:stretch>
        </p:blipFill>
        <p:spPr>
          <a:xfrm>
            <a:off x="838200" y="95250"/>
            <a:ext cx="8001000" cy="6000750"/>
          </a:xfrm>
          <a:prstGeom prst="rect">
            <a:avLst/>
          </a:prstGeom>
          <a:ln w="19050">
            <a:solidFill>
              <a:schemeClr val="accent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6248402"/>
            <a:ext cx="4989564" cy="403872"/>
          </a:xfrm>
          <a:prstGeom prst="rect">
            <a:avLst/>
          </a:prstGeom>
        </p:spPr>
      </p:pic>
    </p:spTree>
    <p:extLst>
      <p:ext uri="{BB962C8B-B14F-4D97-AF65-F5344CB8AC3E}">
        <p14:creationId xmlns:p14="http://schemas.microsoft.com/office/powerpoint/2010/main" val="2193864119"/>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232" y="4875112"/>
            <a:ext cx="3769048" cy="91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0" y="-1"/>
            <a:ext cx="9144000" cy="1323439"/>
          </a:xfrm>
          <a:prstGeom prst="rect">
            <a:avLst/>
          </a:prstGeom>
          <a:noFill/>
        </p:spPr>
        <p:txBody>
          <a:bodyPr wrap="square" lIns="91440" tIns="45720" rIns="91440" bIns="45720">
            <a:spAutoFit/>
          </a:bodyPr>
          <a:lstStyle/>
          <a:p>
            <a:pPr algn="ctr"/>
            <a:r>
              <a:rPr lang="en-US" sz="4000" b="1" dirty="0" smtClean="0">
                <a:ln w="22225">
                  <a:solidFill>
                    <a:schemeClr val="tx1"/>
                  </a:solidFill>
                  <a:prstDash val="solid"/>
                </a:ln>
                <a:solidFill>
                  <a:schemeClr val="accent3">
                    <a:lumMod val="75000"/>
                  </a:schemeClr>
                </a:solidFill>
              </a:rPr>
              <a:t>THANK YOU TO OUR </a:t>
            </a:r>
          </a:p>
          <a:p>
            <a:pPr algn="ctr"/>
            <a:r>
              <a:rPr lang="en-US" sz="4000" b="1" dirty="0" smtClean="0">
                <a:ln w="22225">
                  <a:solidFill>
                    <a:schemeClr val="tx1"/>
                  </a:solidFill>
                  <a:prstDash val="solid"/>
                </a:ln>
                <a:solidFill>
                  <a:schemeClr val="accent3">
                    <a:lumMod val="75000"/>
                  </a:schemeClr>
                </a:solidFill>
              </a:rPr>
              <a:t>GENEROUS SPONSORS</a:t>
            </a:r>
            <a:endParaRPr lang="en-US" sz="4000" b="1" cap="none" spc="0" dirty="0">
              <a:ln w="22225">
                <a:solidFill>
                  <a:schemeClr val="tx1"/>
                </a:solidFill>
                <a:prstDash val="solid"/>
              </a:ln>
              <a:solidFill>
                <a:schemeClr val="accent3">
                  <a:lumMod val="75000"/>
                </a:schemeClr>
              </a:solidFill>
            </a:endParaRPr>
          </a:p>
        </p:txBody>
      </p:sp>
      <p:pic>
        <p:nvPicPr>
          <p:cNvPr id="12295"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9" y="4646036"/>
            <a:ext cx="2737530" cy="13742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404" y="2043314"/>
            <a:ext cx="3154841" cy="185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4454056" y="2190378"/>
            <a:ext cx="4343400" cy="1557860"/>
            <a:chOff x="1828800" y="2738563"/>
            <a:chExt cx="5181600" cy="1858500"/>
          </a:xfrm>
        </p:grpSpPr>
        <p:pic>
          <p:nvPicPr>
            <p:cNvPr id="14" name="Picture 7" descr="G:\Pictures for Website\HCC.png"/>
            <p:cNvPicPr>
              <a:picLocks noChangeAspect="1" noChangeArrowheads="1"/>
            </p:cNvPicPr>
            <p:nvPr/>
          </p:nvPicPr>
          <p:blipFill>
            <a:blip r:embed="rId5" cstate="print"/>
            <a:srcRect/>
            <a:stretch>
              <a:fillRect/>
            </a:stretch>
          </p:blipFill>
          <p:spPr bwMode="auto">
            <a:xfrm>
              <a:off x="2590800" y="2738563"/>
              <a:ext cx="3909296" cy="1223835"/>
            </a:xfrm>
            <a:prstGeom prst="rect">
              <a:avLst/>
            </a:prstGeom>
            <a:noFill/>
          </p:spPr>
        </p:pic>
        <p:sp>
          <p:nvSpPr>
            <p:cNvPr id="15" name="Rectangle 14"/>
            <p:cNvSpPr/>
            <p:nvPr/>
          </p:nvSpPr>
          <p:spPr>
            <a:xfrm>
              <a:off x="1828800" y="3581400"/>
              <a:ext cx="5181600" cy="1015663"/>
            </a:xfrm>
            <a:prstGeom prst="rect">
              <a:avLst/>
            </a:prstGeom>
            <a:noFill/>
          </p:spPr>
          <p:txBody>
            <a:bodyPr wrap="square" lIns="91440" tIns="45720" rIns="91440" bIns="45720">
              <a:spAutoFit/>
            </a:bodyPr>
            <a:lstStyle/>
            <a:p>
              <a:pPr algn="ctr"/>
              <a:r>
                <a:rPr lang="en-US" sz="6000" b="1" dirty="0" smtClean="0">
                  <a:ln w="9525">
                    <a:solidFill>
                      <a:prstClr val="white"/>
                    </a:solidFill>
                    <a:prstDash val="solid"/>
                    <a:miter lim="800000"/>
                  </a:ln>
                  <a:solidFill>
                    <a:prstClr val="black"/>
                  </a:solidFill>
                  <a:effectLst>
                    <a:outerShdw blurRad="25500" dist="23000" dir="7020000" algn="tl">
                      <a:srgbClr val="000000">
                        <a:alpha val="50000"/>
                      </a:srgbClr>
                    </a:outerShdw>
                  </a:effectLst>
                  <a:latin typeface="Times New Roman" pitchFamily="18" charset="0"/>
                  <a:cs typeface="Times New Roman" pitchFamily="18" charset="0"/>
                </a:rPr>
                <a:t>Contractors </a:t>
              </a:r>
              <a:endParaRPr lang="en-US" sz="6000" b="1" dirty="0">
                <a:ln w="9525">
                  <a:solidFill>
                    <a:prstClr val="white"/>
                  </a:solidFill>
                  <a:prstDash val="solid"/>
                  <a:miter lim="800000"/>
                </a:ln>
                <a:solidFill>
                  <a:prstClr val="black"/>
                </a:solidFill>
                <a:effectLst>
                  <a:outerShdw blurRad="25500" dist="23000" dir="7020000" algn="tl">
                    <a:srgbClr val="000000">
                      <a:alpha val="50000"/>
                    </a:srgbClr>
                  </a:outerShdw>
                </a:effectLst>
                <a:latin typeface="Times New Roman" pitchFamily="18" charset="0"/>
                <a:cs typeface="Times New Roman" pitchFamily="18" charset="0"/>
              </a:endParaRPr>
            </a:p>
          </p:txBody>
        </p:sp>
      </p:grpSp>
    </p:spTree>
    <p:extLst>
      <p:ext uri="{BB962C8B-B14F-4D97-AF65-F5344CB8AC3E}">
        <p14:creationId xmlns:p14="http://schemas.microsoft.com/office/powerpoint/2010/main" val="191669272"/>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ncripley\Desktop\CEM pix\CEM pix\TauBetaPi_2013Initiates.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3142" cy="5638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5924550"/>
            <a:ext cx="8963025" cy="738664"/>
          </a:xfrm>
          <a:prstGeom prst="rect">
            <a:avLst/>
          </a:prstGeom>
          <a:noFill/>
        </p:spPr>
        <p:txBody>
          <a:bodyPr wrap="square" rtlCol="0">
            <a:spAutoFit/>
          </a:bodyPr>
          <a:lstStyle/>
          <a:p>
            <a:pPr algn="ctr"/>
            <a:r>
              <a:rPr lang="en-US" sz="2800" dirty="0" smtClean="0"/>
              <a:t>2013 Tau Beta Pi </a:t>
            </a:r>
            <a:r>
              <a:rPr lang="en-US" sz="2800" dirty="0" err="1" smtClean="0"/>
              <a:t>Intiates</a:t>
            </a:r>
            <a:endParaRPr lang="en-US" sz="2800" dirty="0" smtClean="0"/>
          </a:p>
          <a:p>
            <a:pPr algn="ctr"/>
            <a:r>
              <a:rPr lang="en-US" sz="1400" dirty="0" smtClean="0"/>
              <a:t>Photo courtesy CEM</a:t>
            </a:r>
            <a:endParaRPr lang="en-US" sz="1400" dirty="0"/>
          </a:p>
        </p:txBody>
      </p:sp>
    </p:spTree>
    <p:extLst>
      <p:ext uri="{BB962C8B-B14F-4D97-AF65-F5344CB8AC3E}">
        <p14:creationId xmlns:p14="http://schemas.microsoft.com/office/powerpoint/2010/main" val="3981162990"/>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757" y="125730"/>
            <a:ext cx="8630486" cy="574167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5867400"/>
            <a:ext cx="1923889" cy="954819"/>
          </a:xfrm>
          <a:prstGeom prst="rect">
            <a:avLst/>
          </a:prstGeom>
        </p:spPr>
      </p:pic>
      <p:sp>
        <p:nvSpPr>
          <p:cNvPr id="4" name="TextBox 3"/>
          <p:cNvSpPr txBox="1"/>
          <p:nvPr/>
        </p:nvSpPr>
        <p:spPr>
          <a:xfrm>
            <a:off x="411740" y="6160143"/>
            <a:ext cx="5500863" cy="369332"/>
          </a:xfrm>
          <a:prstGeom prst="rect">
            <a:avLst/>
          </a:prstGeom>
          <a:noFill/>
        </p:spPr>
        <p:txBody>
          <a:bodyPr wrap="square" rtlCol="0">
            <a:spAutoFit/>
          </a:bodyPr>
          <a:lstStyle/>
          <a:p>
            <a:r>
              <a:rPr lang="en-US" dirty="0" smtClean="0"/>
              <a:t>Margaret </a:t>
            </a:r>
            <a:r>
              <a:rPr lang="en-US" dirty="0" err="1" smtClean="0"/>
              <a:t>Murie</a:t>
            </a:r>
            <a:r>
              <a:rPr lang="en-US" dirty="0" smtClean="0"/>
              <a:t> Building - University of Alaska Fairbanks</a:t>
            </a:r>
            <a:endParaRPr lang="en-US" dirty="0"/>
          </a:p>
        </p:txBody>
      </p:sp>
    </p:spTree>
    <p:extLst>
      <p:ext uri="{BB962C8B-B14F-4D97-AF65-F5344CB8AC3E}">
        <p14:creationId xmlns:p14="http://schemas.microsoft.com/office/powerpoint/2010/main" val="363171541"/>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englert\AppData\Local\Temp\CP AK's O&amp;G 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67529"/>
            <a:ext cx="9144000" cy="37435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63678"/>
            <a:ext cx="9021056" cy="1446550"/>
          </a:xfrm>
          <a:prstGeom prst="rect">
            <a:avLst/>
          </a:prstGeom>
          <a:noFill/>
        </p:spPr>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Thank You To ConocoPhillips For Their Generous Sponsorship!</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ndParaRPr>
          </a:p>
        </p:txBody>
      </p:sp>
    </p:spTree>
    <p:extLst>
      <p:ext uri="{BB962C8B-B14F-4D97-AF65-F5344CB8AC3E}">
        <p14:creationId xmlns:p14="http://schemas.microsoft.com/office/powerpoint/2010/main" val="553319197"/>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aenglert\AppData\Local\Temp\LOBB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2842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91153" y="6355458"/>
            <a:ext cx="6866133" cy="400110"/>
          </a:xfrm>
          <a:prstGeom prst="rect">
            <a:avLst/>
          </a:prstGeom>
          <a:noFill/>
        </p:spPr>
        <p:txBody>
          <a:bodyPr wrap="square" rtlCol="0">
            <a:spAutoFit/>
          </a:bodyPr>
          <a:lstStyle/>
          <a:p>
            <a:r>
              <a:rPr lang="en-US" sz="2000" dirty="0" err="1" smtClean="0">
                <a:latin typeface="+mj-lt"/>
                <a:cs typeface="Times New Roman" pitchFamily="18" charset="0"/>
              </a:rPr>
              <a:t>Duckering</a:t>
            </a:r>
            <a:r>
              <a:rPr lang="en-US" sz="2000" dirty="0" smtClean="0">
                <a:latin typeface="+mj-lt"/>
                <a:cs typeface="Times New Roman" pitchFamily="18" charset="0"/>
              </a:rPr>
              <a:t> Building Extension - University of Alaska Fairbanks</a:t>
            </a:r>
            <a:endParaRPr lang="en-US" sz="2000" dirty="0">
              <a:latin typeface="+mj-lt"/>
              <a:cs typeface="Times New Roman" pitchFamily="18" charset="0"/>
            </a:endParaRPr>
          </a:p>
        </p:txBody>
      </p:sp>
      <p:pic>
        <p:nvPicPr>
          <p:cNvPr id="4" name="Picture 2" descr="C:\Users\aenglert\Desktop\Marketing Logos\UAFLogo_A_64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9600" y="6036954"/>
            <a:ext cx="914400" cy="821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46393"/>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800100" y="1690688"/>
            <a:ext cx="7543800" cy="3478212"/>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FontTx/>
              <a:buNone/>
            </a:pPr>
            <a:r>
              <a:rPr lang="en-US" sz="4400" dirty="0" smtClean="0">
                <a:latin typeface="Times New Roman" pitchFamily="18" charset="0"/>
                <a:cs typeface="Times New Roman" pitchFamily="18" charset="0"/>
              </a:rPr>
              <a:t>Molly has eight U.S. coins with a total value of 78 cents. She does not have any half-dollars. How many dimes does Molly have?</a:t>
            </a:r>
            <a:endParaRPr lang="en-US" sz="4400" dirty="0">
              <a:latin typeface="Times New Roman" pitchFamily="18" charset="0"/>
              <a:cs typeface="Times New Roman" pitchFamily="18" charset="0"/>
            </a:endParaRPr>
          </a:p>
        </p:txBody>
      </p:sp>
      <p:sp>
        <p:nvSpPr>
          <p:cNvPr id="3" name="Rectangle 2"/>
          <p:cNvSpPr/>
          <p:nvPr/>
        </p:nvSpPr>
        <p:spPr>
          <a:xfrm>
            <a:off x="1032120" y="215375"/>
            <a:ext cx="7079759"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Math Counts Challenge!</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Rectangle 3"/>
          <p:cNvSpPr/>
          <p:nvPr/>
        </p:nvSpPr>
        <p:spPr>
          <a:xfrm>
            <a:off x="2845693" y="5738187"/>
            <a:ext cx="345261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Answer to follow</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697756173"/>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905000" y="3044825"/>
            <a:ext cx="533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charset="0"/>
                <a:cs typeface="Arial" charset="0"/>
              </a:defRPr>
            </a:lvl1pPr>
            <a:lvl2pPr marL="742950" indent="-285750" eaLnBrk="0" hangingPunct="0">
              <a:defRPr sz="4400">
                <a:solidFill>
                  <a:schemeClr val="tx1"/>
                </a:solidFill>
                <a:latin typeface="Arial" charset="0"/>
                <a:cs typeface="Arial" charset="0"/>
              </a:defRPr>
            </a:lvl2pPr>
            <a:lvl3pPr marL="1143000" indent="-228600" eaLnBrk="0" hangingPunct="0">
              <a:defRPr sz="4400">
                <a:solidFill>
                  <a:schemeClr val="tx1"/>
                </a:solidFill>
                <a:latin typeface="Arial" charset="0"/>
                <a:cs typeface="Arial" charset="0"/>
              </a:defRPr>
            </a:lvl3pPr>
            <a:lvl4pPr marL="1600200" indent="-228600" eaLnBrk="0" hangingPunct="0">
              <a:defRPr sz="4400">
                <a:solidFill>
                  <a:schemeClr val="tx1"/>
                </a:solidFill>
                <a:latin typeface="Arial" charset="0"/>
                <a:cs typeface="Arial" charset="0"/>
              </a:defRPr>
            </a:lvl4pPr>
            <a:lvl5pPr marL="2057400" indent="-228600" eaLnBrk="0" hangingPunct="0">
              <a:defRPr sz="4400">
                <a:solidFill>
                  <a:schemeClr val="tx1"/>
                </a:solidFill>
                <a:latin typeface="Arial" charset="0"/>
                <a:cs typeface="Arial" charset="0"/>
              </a:defRPr>
            </a:lvl5pPr>
            <a:lvl6pPr marL="2514600" indent="-228600" eaLnBrk="0" fontAlgn="base" hangingPunct="0">
              <a:spcBef>
                <a:spcPct val="0"/>
              </a:spcBef>
              <a:spcAft>
                <a:spcPct val="0"/>
              </a:spcAft>
              <a:defRPr sz="4400">
                <a:solidFill>
                  <a:schemeClr val="tx1"/>
                </a:solidFill>
                <a:latin typeface="Arial" charset="0"/>
                <a:cs typeface="Arial" charset="0"/>
              </a:defRPr>
            </a:lvl6pPr>
            <a:lvl7pPr marL="2971800" indent="-228600" eaLnBrk="0" fontAlgn="base" hangingPunct="0">
              <a:spcBef>
                <a:spcPct val="0"/>
              </a:spcBef>
              <a:spcAft>
                <a:spcPct val="0"/>
              </a:spcAft>
              <a:defRPr sz="4400">
                <a:solidFill>
                  <a:schemeClr val="tx1"/>
                </a:solidFill>
                <a:latin typeface="Arial" charset="0"/>
                <a:cs typeface="Arial" charset="0"/>
              </a:defRPr>
            </a:lvl7pPr>
            <a:lvl8pPr marL="3429000" indent="-228600" eaLnBrk="0" fontAlgn="base" hangingPunct="0">
              <a:spcBef>
                <a:spcPct val="0"/>
              </a:spcBef>
              <a:spcAft>
                <a:spcPct val="0"/>
              </a:spcAft>
              <a:defRPr sz="4400">
                <a:solidFill>
                  <a:schemeClr val="tx1"/>
                </a:solidFill>
                <a:latin typeface="Arial" charset="0"/>
                <a:cs typeface="Arial" charset="0"/>
              </a:defRPr>
            </a:lvl8pPr>
            <a:lvl9pPr marL="3886200" indent="-228600" eaLnBrk="0" fontAlgn="base" hangingPunct="0">
              <a:spcBef>
                <a:spcPct val="0"/>
              </a:spcBef>
              <a:spcAft>
                <a:spcPct val="0"/>
              </a:spcAft>
              <a:defRPr sz="4400">
                <a:solidFill>
                  <a:schemeClr val="tx1"/>
                </a:solidFill>
                <a:latin typeface="Arial" charset="0"/>
                <a:cs typeface="Arial" charset="0"/>
              </a:defRPr>
            </a:lvl9pPr>
          </a:lstStyle>
          <a:p>
            <a:pPr algn="ctr" eaLnBrk="1" hangingPunct="1"/>
            <a:r>
              <a:rPr lang="en-US">
                <a:latin typeface="Times New Roman" pitchFamily="18" charset="0"/>
                <a:cs typeface="Times New Roman" pitchFamily="18" charset="0"/>
              </a:rPr>
              <a:t>Answer:  2 (dimes)</a:t>
            </a:r>
          </a:p>
        </p:txBody>
      </p:sp>
    </p:spTree>
    <p:extLst>
      <p:ext uri="{BB962C8B-B14F-4D97-AF65-F5344CB8AC3E}">
        <p14:creationId xmlns:p14="http://schemas.microsoft.com/office/powerpoint/2010/main" val="90531209"/>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42" y="0"/>
            <a:ext cx="9067316"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5525" y="5218008"/>
            <a:ext cx="2401824" cy="1604772"/>
          </a:xfrm>
          <a:prstGeom prst="rect">
            <a:avLst/>
          </a:prstGeom>
        </p:spPr>
      </p:pic>
    </p:spTree>
    <p:extLst>
      <p:ext uri="{BB962C8B-B14F-4D97-AF65-F5344CB8AC3E}">
        <p14:creationId xmlns:p14="http://schemas.microsoft.com/office/powerpoint/2010/main" val="1348122159"/>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aenglert\AppData\Local\Temp\UAF_PLAZ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2698"/>
            <a:ext cx="9144000" cy="5029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90418" y="6005056"/>
            <a:ext cx="6672405" cy="400110"/>
          </a:xfrm>
          <a:prstGeom prst="rect">
            <a:avLst/>
          </a:prstGeom>
          <a:noFill/>
        </p:spPr>
        <p:txBody>
          <a:bodyPr wrap="square" rtlCol="0">
            <a:spAutoFit/>
          </a:bodyPr>
          <a:lstStyle/>
          <a:p>
            <a:r>
              <a:rPr lang="en-US" sz="2000" dirty="0" err="1" smtClean="0">
                <a:latin typeface="+mj-lt"/>
                <a:cs typeface="Times New Roman" pitchFamily="18" charset="0"/>
              </a:rPr>
              <a:t>Duckering</a:t>
            </a:r>
            <a:r>
              <a:rPr lang="en-US" sz="2000" dirty="0" smtClean="0">
                <a:latin typeface="+mj-lt"/>
                <a:cs typeface="Times New Roman" pitchFamily="18" charset="0"/>
              </a:rPr>
              <a:t> Building Extension - University of Alaska Fairbanks</a:t>
            </a:r>
            <a:endParaRPr lang="en-US" sz="2000" dirty="0">
              <a:latin typeface="+mj-lt"/>
              <a:cs typeface="Times New Roman" pitchFamily="18" charset="0"/>
            </a:endParaRPr>
          </a:p>
        </p:txBody>
      </p:sp>
      <p:pic>
        <p:nvPicPr>
          <p:cNvPr id="4" name="Picture 2" descr="C:\Users\aenglert\Desktop\Marketing Logos\UAFLogo_A_64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5390" y="5794589"/>
            <a:ext cx="914400" cy="821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673669"/>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cripley\Desktop\CEM pix\CEM pix\P10104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6117021"/>
            <a:ext cx="9144000" cy="415498"/>
          </a:xfrm>
          <a:prstGeom prst="rect">
            <a:avLst/>
          </a:prstGeom>
          <a:noFill/>
        </p:spPr>
        <p:txBody>
          <a:bodyPr wrap="square" rtlCol="0">
            <a:spAutoFit/>
          </a:bodyPr>
          <a:lstStyle/>
          <a:p>
            <a:pPr algn="ctr"/>
            <a:r>
              <a:rPr lang="en-US" sz="2100" dirty="0" smtClean="0">
                <a:solidFill>
                  <a:schemeClr val="bg1"/>
                </a:solidFill>
              </a:rPr>
              <a:t>CEM students and faculty at the 2013 National Student Steel Bridge Competition</a:t>
            </a:r>
            <a:endParaRPr lang="en-US" sz="2100" dirty="0">
              <a:solidFill>
                <a:schemeClr val="bg1"/>
              </a:solidFill>
            </a:endParaRPr>
          </a:p>
        </p:txBody>
      </p:sp>
    </p:spTree>
    <p:extLst>
      <p:ext uri="{BB962C8B-B14F-4D97-AF65-F5344CB8AC3E}">
        <p14:creationId xmlns:p14="http://schemas.microsoft.com/office/powerpoint/2010/main" val="3855217039"/>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94" y="0"/>
            <a:ext cx="9052560" cy="6035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5575" y="6202017"/>
            <a:ext cx="8749886" cy="553998"/>
          </a:xfrm>
          <a:prstGeom prst="rect">
            <a:avLst/>
          </a:prstGeom>
          <a:noFill/>
        </p:spPr>
        <p:txBody>
          <a:bodyPr wrap="square" rtlCol="0">
            <a:spAutoFit/>
          </a:bodyPr>
          <a:lstStyle/>
          <a:p>
            <a:r>
              <a:rPr lang="en-US" dirty="0"/>
              <a:t>Engineering students and volunteers from GHEMM Company raise the 2013 ice </a:t>
            </a:r>
            <a:r>
              <a:rPr lang="en-US" dirty="0" smtClean="0"/>
              <a:t>arch</a:t>
            </a:r>
          </a:p>
          <a:p>
            <a:r>
              <a:rPr lang="en-US" sz="1200" dirty="0" smtClean="0"/>
              <a:t>UAF Photo by Todd Paris</a:t>
            </a:r>
            <a:endParaRPr lang="en-US" sz="1200" dirty="0"/>
          </a:p>
        </p:txBody>
      </p:sp>
    </p:spTree>
    <p:extLst>
      <p:ext uri="{BB962C8B-B14F-4D97-AF65-F5344CB8AC3E}">
        <p14:creationId xmlns:p14="http://schemas.microsoft.com/office/powerpoint/2010/main" val="3136284300"/>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733032" y="1420443"/>
            <a:ext cx="4294730" cy="5262979"/>
          </a:xfrm>
          <a:prstGeom prst="rect">
            <a:avLst/>
          </a:prstGeom>
          <a:noFill/>
        </p:spPr>
        <p:txBody>
          <a:bodyPr wrap="square" rtlCol="0">
            <a:spAutoFit/>
          </a:bodyPr>
          <a:lstStyle/>
          <a:p>
            <a:r>
              <a:rPr lang="en-US" sz="2400" dirty="0" smtClean="0"/>
              <a:t>Ralph D. </a:t>
            </a:r>
            <a:r>
              <a:rPr lang="en-US" sz="2400" dirty="0" err="1" smtClean="0"/>
              <a:t>Nisenbaum</a:t>
            </a:r>
            <a:r>
              <a:rPr lang="en-US" sz="2400" dirty="0" smtClean="0"/>
              <a:t>, PE	</a:t>
            </a:r>
          </a:p>
          <a:p>
            <a:r>
              <a:rPr lang="en-US" sz="2400" dirty="0" smtClean="0"/>
              <a:t>Andrew M. Schultz, PE</a:t>
            </a:r>
          </a:p>
          <a:p>
            <a:r>
              <a:rPr lang="en-US" sz="2400" dirty="0" smtClean="0"/>
              <a:t>John M. </a:t>
            </a:r>
            <a:r>
              <a:rPr lang="en-US" sz="2400" dirty="0" err="1" smtClean="0"/>
              <a:t>Kirkendall</a:t>
            </a:r>
            <a:r>
              <a:rPr lang="en-US" sz="2400" dirty="0" smtClean="0"/>
              <a:t>, PE</a:t>
            </a:r>
          </a:p>
          <a:p>
            <a:r>
              <a:rPr lang="en-US" sz="2400" dirty="0" smtClean="0"/>
              <a:t>Shawna L. </a:t>
            </a:r>
            <a:r>
              <a:rPr lang="en-US" sz="2400" dirty="0" err="1" smtClean="0"/>
              <a:t>Sastamoinen</a:t>
            </a:r>
            <a:r>
              <a:rPr lang="en-US" sz="2400" dirty="0" smtClean="0"/>
              <a:t>, PE</a:t>
            </a:r>
          </a:p>
          <a:p>
            <a:r>
              <a:rPr lang="en-US" sz="2400" dirty="0" smtClean="0"/>
              <a:t>Sheldon J. Helms, PE</a:t>
            </a:r>
          </a:p>
          <a:p>
            <a:r>
              <a:rPr lang="en-US" sz="2400" dirty="0" smtClean="0"/>
              <a:t>Travis M. Eggleston, PE</a:t>
            </a:r>
          </a:p>
          <a:p>
            <a:r>
              <a:rPr lang="en-US" sz="2400" dirty="0" smtClean="0"/>
              <a:t>Jason A. Walker, PE</a:t>
            </a:r>
          </a:p>
          <a:p>
            <a:r>
              <a:rPr lang="en-US" sz="2400" dirty="0" smtClean="0"/>
              <a:t>Heather M. Gross, PE</a:t>
            </a:r>
          </a:p>
          <a:p>
            <a:r>
              <a:rPr lang="en-US" sz="2400" dirty="0" smtClean="0"/>
              <a:t>Aaron H. </a:t>
            </a:r>
            <a:r>
              <a:rPr lang="en-US" sz="2400" dirty="0" err="1" smtClean="0"/>
              <a:t>Eversman</a:t>
            </a:r>
            <a:r>
              <a:rPr lang="en-US" sz="2400" dirty="0" smtClean="0"/>
              <a:t>, PE</a:t>
            </a:r>
          </a:p>
          <a:p>
            <a:r>
              <a:rPr lang="en-US" sz="2400" dirty="0" smtClean="0"/>
              <a:t>Jason L. </a:t>
            </a:r>
            <a:r>
              <a:rPr lang="en-US" sz="2400" dirty="0" err="1" smtClean="0"/>
              <a:t>Millam</a:t>
            </a:r>
            <a:r>
              <a:rPr lang="en-US" sz="2400" dirty="0" smtClean="0"/>
              <a:t>, PE</a:t>
            </a:r>
          </a:p>
          <a:p>
            <a:r>
              <a:rPr lang="en-US" sz="2400" dirty="0" smtClean="0"/>
              <a:t>Michael C. Dean, PE</a:t>
            </a:r>
          </a:p>
          <a:p>
            <a:r>
              <a:rPr lang="en-US" sz="2400" dirty="0" smtClean="0"/>
              <a:t>Patrick W. </a:t>
            </a:r>
            <a:r>
              <a:rPr lang="en-US" sz="2400" dirty="0" err="1" smtClean="0"/>
              <a:t>Reinhard</a:t>
            </a:r>
            <a:r>
              <a:rPr lang="en-US" sz="2400" dirty="0" smtClean="0"/>
              <a:t>, PE</a:t>
            </a:r>
          </a:p>
          <a:p>
            <a:r>
              <a:rPr lang="en-US" sz="2400" dirty="0" smtClean="0"/>
              <a:t>Richard F. </a:t>
            </a:r>
            <a:r>
              <a:rPr lang="en-US" sz="2400" dirty="0" err="1" smtClean="0"/>
              <a:t>Stalzer</a:t>
            </a:r>
            <a:r>
              <a:rPr lang="en-US" sz="2400" dirty="0" smtClean="0"/>
              <a:t>, PE</a:t>
            </a:r>
          </a:p>
          <a:p>
            <a:r>
              <a:rPr lang="en-US" sz="2400" dirty="0" smtClean="0"/>
              <a:t>James J. Loftus, PE</a:t>
            </a:r>
          </a:p>
        </p:txBody>
      </p:sp>
      <p:sp>
        <p:nvSpPr>
          <p:cNvPr id="3" name="TextBox 2"/>
          <p:cNvSpPr txBox="1"/>
          <p:nvPr/>
        </p:nvSpPr>
        <p:spPr>
          <a:xfrm>
            <a:off x="5209256" y="1420440"/>
            <a:ext cx="2680776" cy="5262979"/>
          </a:xfrm>
          <a:prstGeom prst="rect">
            <a:avLst/>
          </a:prstGeom>
          <a:noFill/>
        </p:spPr>
        <p:txBody>
          <a:bodyPr wrap="square" rtlCol="0">
            <a:spAutoFit/>
          </a:bodyPr>
          <a:lstStyle/>
          <a:p>
            <a:r>
              <a:rPr lang="en-US" sz="2400" dirty="0" smtClean="0"/>
              <a:t>CIVIL</a:t>
            </a:r>
          </a:p>
          <a:p>
            <a:r>
              <a:rPr lang="en-US" sz="2400" dirty="0" smtClean="0"/>
              <a:t>CIVIL</a:t>
            </a:r>
          </a:p>
          <a:p>
            <a:r>
              <a:rPr lang="en-US" sz="2400" dirty="0" smtClean="0"/>
              <a:t>CIVIL</a:t>
            </a:r>
          </a:p>
          <a:p>
            <a:r>
              <a:rPr lang="en-US" sz="2400" dirty="0" smtClean="0"/>
              <a:t>CIVIL</a:t>
            </a:r>
          </a:p>
          <a:p>
            <a:r>
              <a:rPr lang="en-US" sz="2400" dirty="0" smtClean="0"/>
              <a:t>ELECTRICAL</a:t>
            </a:r>
          </a:p>
          <a:p>
            <a:r>
              <a:rPr lang="en-US" sz="2400" dirty="0" smtClean="0"/>
              <a:t>CIVIL</a:t>
            </a:r>
          </a:p>
          <a:p>
            <a:r>
              <a:rPr lang="en-US" sz="2400" dirty="0" smtClean="0"/>
              <a:t>CIVIL</a:t>
            </a:r>
          </a:p>
          <a:p>
            <a:r>
              <a:rPr lang="en-US" sz="2400" dirty="0" smtClean="0"/>
              <a:t>CIVIL</a:t>
            </a:r>
          </a:p>
          <a:p>
            <a:r>
              <a:rPr lang="en-US" sz="2400" dirty="0" smtClean="0"/>
              <a:t>STRUCTURAL</a:t>
            </a:r>
          </a:p>
          <a:p>
            <a:r>
              <a:rPr lang="en-US" sz="2400" dirty="0" smtClean="0"/>
              <a:t>STRUCTURAL</a:t>
            </a:r>
          </a:p>
          <a:p>
            <a:r>
              <a:rPr lang="en-US" sz="2400" dirty="0" smtClean="0"/>
              <a:t>STRUCTURAL</a:t>
            </a:r>
          </a:p>
          <a:p>
            <a:r>
              <a:rPr lang="en-US" sz="2400" dirty="0" smtClean="0"/>
              <a:t>STRUCTURAL</a:t>
            </a:r>
          </a:p>
          <a:p>
            <a:r>
              <a:rPr lang="en-US" sz="2400" dirty="0" smtClean="0"/>
              <a:t>CIVIL</a:t>
            </a:r>
          </a:p>
          <a:p>
            <a:r>
              <a:rPr lang="en-US" sz="2400" dirty="0" smtClean="0"/>
              <a:t>FIRE PROTECTION</a:t>
            </a:r>
          </a:p>
        </p:txBody>
      </p:sp>
      <p:sp>
        <p:nvSpPr>
          <p:cNvPr id="5" name="Rectangle 4"/>
          <p:cNvSpPr/>
          <p:nvPr/>
        </p:nvSpPr>
        <p:spPr>
          <a:xfrm>
            <a:off x="232859" y="-1"/>
            <a:ext cx="8344862" cy="1323439"/>
          </a:xfrm>
          <a:prstGeom prst="rect">
            <a:avLst/>
          </a:prstGeom>
          <a:noFill/>
        </p:spPr>
        <p:txBody>
          <a:bodyPr wrap="square" lIns="91440" tIns="45720" rIns="91440" bIns="45720">
            <a:spAutoFit/>
          </a:bodyPr>
          <a:lstStyle/>
          <a:p>
            <a:pPr algn="ctr"/>
            <a:r>
              <a:rPr lang="en-US" sz="40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CONGRATULATIONS TO THE 2012 NEWLY REGISTERED P.E.s!</a:t>
            </a:r>
            <a:endParaRPr lang="en-US" sz="40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2799889323"/>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131" y="1111305"/>
            <a:ext cx="7849006" cy="5244291"/>
          </a:xfrm>
          <a:prstGeom prst="rect">
            <a:avLst/>
          </a:prstGeom>
        </p:spPr>
      </p:pic>
      <p:sp>
        <p:nvSpPr>
          <p:cNvPr id="3" name="TextBox 2"/>
          <p:cNvSpPr txBox="1"/>
          <p:nvPr/>
        </p:nvSpPr>
        <p:spPr>
          <a:xfrm>
            <a:off x="0" y="162732"/>
            <a:ext cx="9144000" cy="646331"/>
          </a:xfrm>
          <a:prstGeom prst="rect">
            <a:avLst/>
          </a:prstGeom>
          <a:noFill/>
        </p:spPr>
        <p:txBody>
          <a:bodyPr wrap="square" rtlCol="0">
            <a:spAutoFit/>
          </a:bodyPr>
          <a:lstStyle/>
          <a:p>
            <a:pPr algn="ctr"/>
            <a:r>
              <a:rPr lang="en-US" sz="3600" b="1" dirty="0" smtClean="0"/>
              <a:t>Thank You To Our Sponsors!</a:t>
            </a:r>
            <a:endParaRPr lang="en-US" sz="3600" b="1" dirty="0"/>
          </a:p>
        </p:txBody>
      </p:sp>
    </p:spTree>
    <p:extLst>
      <p:ext uri="{BB962C8B-B14F-4D97-AF65-F5344CB8AC3E}">
        <p14:creationId xmlns:p14="http://schemas.microsoft.com/office/powerpoint/2010/main" val="702122895"/>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aenglert\AppData\Local\Temp\2378-FTW349-ASOS-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811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354184"/>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englert\AppData\Local\Temp\Denali fault runs directly under the Richardson Highway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aenglert\AppData\Local\Temp\DOTPFseal_4x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89909"/>
            <a:ext cx="869056" cy="868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199500"/>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aenglert\AppData\Local\Temp\2378-FTW349-ASOS-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811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144394"/>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232859" y="-1"/>
            <a:ext cx="8344862" cy="1323439"/>
          </a:xfrm>
          <a:prstGeom prst="rect">
            <a:avLst/>
          </a:prstGeom>
          <a:noFill/>
        </p:spPr>
        <p:txBody>
          <a:bodyPr wrap="square" lIns="91440" tIns="45720" rIns="91440" bIns="45720">
            <a:spAutoFit/>
          </a:bodyPr>
          <a:lstStyle/>
          <a:p>
            <a:pPr algn="ctr"/>
            <a:r>
              <a:rPr lang="en-US" sz="40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CONGRATULATIONS TO THE 2012 NEWLY REGISTERED P.E.s!</a:t>
            </a:r>
            <a:endParaRPr lang="en-US" sz="40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TextBox 2"/>
          <p:cNvSpPr txBox="1"/>
          <p:nvPr/>
        </p:nvSpPr>
        <p:spPr>
          <a:xfrm>
            <a:off x="899792" y="1835119"/>
            <a:ext cx="3158329" cy="4893647"/>
          </a:xfrm>
          <a:prstGeom prst="rect">
            <a:avLst/>
          </a:prstGeom>
          <a:noFill/>
        </p:spPr>
        <p:txBody>
          <a:bodyPr wrap="square" rtlCol="0">
            <a:spAutoFit/>
          </a:bodyPr>
          <a:lstStyle/>
          <a:p>
            <a:r>
              <a:rPr lang="en-US" sz="2400" dirty="0" smtClean="0"/>
              <a:t>Chris H. Miller, PE</a:t>
            </a:r>
          </a:p>
          <a:p>
            <a:endParaRPr lang="en-US" sz="2400" dirty="0"/>
          </a:p>
          <a:p>
            <a:r>
              <a:rPr lang="en-US" sz="2400" dirty="0" smtClean="0"/>
              <a:t>David A. </a:t>
            </a:r>
            <a:r>
              <a:rPr lang="en-US" sz="2400" dirty="0" err="1" smtClean="0"/>
              <a:t>Vanairsdale</a:t>
            </a:r>
            <a:r>
              <a:rPr lang="en-US" sz="2400" dirty="0" smtClean="0"/>
              <a:t>, PE</a:t>
            </a:r>
          </a:p>
          <a:p>
            <a:r>
              <a:rPr lang="en-US" sz="2400" dirty="0" smtClean="0"/>
              <a:t>William T. </a:t>
            </a:r>
            <a:r>
              <a:rPr lang="en-US" sz="2400" dirty="0" err="1" smtClean="0"/>
              <a:t>Hrinko</a:t>
            </a:r>
            <a:r>
              <a:rPr lang="en-US" sz="2400" dirty="0" smtClean="0"/>
              <a:t>, PE</a:t>
            </a:r>
          </a:p>
          <a:p>
            <a:r>
              <a:rPr lang="en-US" sz="2400" dirty="0" smtClean="0"/>
              <a:t>John D. Golden, PE</a:t>
            </a:r>
          </a:p>
          <a:p>
            <a:r>
              <a:rPr lang="en-US" sz="2400" dirty="0" smtClean="0"/>
              <a:t>Isaac J. Rowland, PE</a:t>
            </a:r>
          </a:p>
          <a:p>
            <a:endParaRPr lang="en-US" sz="2400" dirty="0" smtClean="0"/>
          </a:p>
          <a:p>
            <a:r>
              <a:rPr lang="en-US" sz="2400" dirty="0" smtClean="0"/>
              <a:t>Timothy D. Henry, PE</a:t>
            </a:r>
          </a:p>
          <a:p>
            <a:r>
              <a:rPr lang="en-US" sz="2400" dirty="0" smtClean="0"/>
              <a:t>Billy J. </a:t>
            </a:r>
            <a:r>
              <a:rPr lang="en-US" sz="2400" dirty="0" err="1" smtClean="0"/>
              <a:t>Brookins</a:t>
            </a:r>
            <a:r>
              <a:rPr lang="en-US" sz="2400" dirty="0" smtClean="0"/>
              <a:t>, PE</a:t>
            </a:r>
          </a:p>
          <a:p>
            <a:r>
              <a:rPr lang="en-US" sz="2400" dirty="0" smtClean="0"/>
              <a:t>Donald L. </a:t>
            </a:r>
            <a:r>
              <a:rPr lang="en-US" sz="2400" dirty="0" err="1" smtClean="0"/>
              <a:t>Gillie</a:t>
            </a:r>
            <a:r>
              <a:rPr lang="en-US" sz="2400" dirty="0" smtClean="0"/>
              <a:t>, PE</a:t>
            </a:r>
          </a:p>
          <a:p>
            <a:r>
              <a:rPr lang="en-US" sz="2400" dirty="0" smtClean="0"/>
              <a:t>Kelly S. </a:t>
            </a:r>
            <a:r>
              <a:rPr lang="en-US" sz="2400" dirty="0" err="1" smtClean="0"/>
              <a:t>Kehrer</a:t>
            </a:r>
            <a:r>
              <a:rPr lang="en-US" sz="2400" dirty="0" smtClean="0"/>
              <a:t>, PE</a:t>
            </a:r>
          </a:p>
          <a:p>
            <a:r>
              <a:rPr lang="en-US" sz="2400" dirty="0" smtClean="0"/>
              <a:t>Rob J. Rader, PE</a:t>
            </a:r>
          </a:p>
          <a:p>
            <a:endParaRPr lang="en-US" sz="2400" dirty="0" smtClean="0"/>
          </a:p>
        </p:txBody>
      </p:sp>
      <p:sp>
        <p:nvSpPr>
          <p:cNvPr id="4" name="TextBox 3"/>
          <p:cNvSpPr txBox="1"/>
          <p:nvPr/>
        </p:nvSpPr>
        <p:spPr>
          <a:xfrm>
            <a:off x="5073875" y="1835119"/>
            <a:ext cx="2974356" cy="4893647"/>
          </a:xfrm>
          <a:prstGeom prst="rect">
            <a:avLst/>
          </a:prstGeom>
          <a:noFill/>
        </p:spPr>
        <p:txBody>
          <a:bodyPr wrap="square" rtlCol="0">
            <a:spAutoFit/>
          </a:bodyPr>
          <a:lstStyle/>
          <a:p>
            <a:r>
              <a:rPr lang="en-US" sz="2400" dirty="0" smtClean="0"/>
              <a:t>CONTROL SYSTEMS</a:t>
            </a:r>
          </a:p>
          <a:p>
            <a:r>
              <a:rPr lang="en-US" sz="2400" dirty="0" smtClean="0"/>
              <a:t>FIRE PROTECTION</a:t>
            </a:r>
          </a:p>
          <a:p>
            <a:r>
              <a:rPr lang="en-US" sz="2400" dirty="0" smtClean="0"/>
              <a:t>STRUCTURAL</a:t>
            </a:r>
          </a:p>
          <a:p>
            <a:r>
              <a:rPr lang="en-US" sz="2400" dirty="0" smtClean="0"/>
              <a:t>STRUCTURAL</a:t>
            </a:r>
          </a:p>
          <a:p>
            <a:r>
              <a:rPr lang="en-US" sz="2400" dirty="0" smtClean="0"/>
              <a:t>CIVIL</a:t>
            </a:r>
          </a:p>
          <a:p>
            <a:r>
              <a:rPr lang="en-US" sz="2400" dirty="0" smtClean="0"/>
              <a:t>MINING &amp; MINERALS</a:t>
            </a:r>
          </a:p>
          <a:p>
            <a:r>
              <a:rPr lang="en-US" sz="2400" dirty="0" smtClean="0"/>
              <a:t>PROCESSING</a:t>
            </a:r>
          </a:p>
          <a:p>
            <a:r>
              <a:rPr lang="en-US" sz="2400" dirty="0" smtClean="0"/>
              <a:t>CIVIL</a:t>
            </a:r>
          </a:p>
          <a:p>
            <a:r>
              <a:rPr lang="en-US" sz="2400" dirty="0" smtClean="0"/>
              <a:t>STRUCTURAL</a:t>
            </a:r>
          </a:p>
          <a:p>
            <a:r>
              <a:rPr lang="en-US" sz="2400" dirty="0" smtClean="0"/>
              <a:t>STRUCTURAL</a:t>
            </a:r>
          </a:p>
          <a:p>
            <a:r>
              <a:rPr lang="en-US" sz="2400" dirty="0" smtClean="0"/>
              <a:t>CIVIL</a:t>
            </a:r>
          </a:p>
          <a:p>
            <a:r>
              <a:rPr lang="en-US" sz="2400" dirty="0" smtClean="0"/>
              <a:t>CONTROL SYSTEMS</a:t>
            </a:r>
          </a:p>
          <a:p>
            <a:endParaRPr lang="en-US" sz="2400" dirty="0" smtClean="0"/>
          </a:p>
        </p:txBody>
      </p:sp>
    </p:spTree>
    <p:extLst>
      <p:ext uri="{BB962C8B-B14F-4D97-AF65-F5344CB8AC3E}">
        <p14:creationId xmlns:p14="http://schemas.microsoft.com/office/powerpoint/2010/main" val="2497274161"/>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aenglert\AppData\Local\Temp\AKLV UW ta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1435"/>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9251" y="5851464"/>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403992"/>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englert\AppData\Local\Temp\Meadow Bailey Pho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4143" y="0"/>
            <a:ext cx="615571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aenglert\AppData\Local\Temp\DOTPFseal_4x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4942" y="5989908"/>
            <a:ext cx="869056" cy="868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575779"/>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aenglert\AppData\Local\Temp\ASOS LEED Go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0307"/>
            <a:ext cx="9144000" cy="46573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1020" y="5921205"/>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057326"/>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40000">
              <a:schemeClr val="tx1"/>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1026" name="Picture 2" descr="G:\Pictures for Website\Web Quality\CIMG0238.jpg"/>
          <p:cNvPicPr>
            <a:picLocks noChangeAspect="1" noChangeArrowheads="1"/>
          </p:cNvPicPr>
          <p:nvPr/>
        </p:nvPicPr>
        <p:blipFill>
          <a:blip r:embed="rId2" cstate="print"/>
          <a:srcRect/>
          <a:stretch>
            <a:fillRect/>
          </a:stretch>
        </p:blipFill>
        <p:spPr bwMode="auto">
          <a:xfrm>
            <a:off x="3995928" y="539496"/>
            <a:ext cx="4462272" cy="3346704"/>
          </a:xfrm>
          <a:prstGeom prst="rect">
            <a:avLst/>
          </a:prstGeom>
          <a:noFill/>
        </p:spPr>
      </p:pic>
      <p:pic>
        <p:nvPicPr>
          <p:cNvPr id="1027" name="Picture 3" descr="G:\Pictures for Website\Web Quality\culvert1.JPG"/>
          <p:cNvPicPr>
            <a:picLocks noChangeAspect="1" noChangeArrowheads="1"/>
          </p:cNvPicPr>
          <p:nvPr/>
        </p:nvPicPr>
        <p:blipFill>
          <a:blip r:embed="rId3" cstate="print"/>
          <a:srcRect/>
          <a:stretch>
            <a:fillRect/>
          </a:stretch>
        </p:blipFill>
        <p:spPr bwMode="auto">
          <a:xfrm>
            <a:off x="5562600" y="4114800"/>
            <a:ext cx="3456005" cy="2590800"/>
          </a:xfrm>
          <a:prstGeom prst="rect">
            <a:avLst/>
          </a:prstGeom>
          <a:noFill/>
        </p:spPr>
      </p:pic>
      <p:pic>
        <p:nvPicPr>
          <p:cNvPr id="1029" name="Picture 5" descr="G:\Pictures for Website\Web Quality\IMG_0284.JPG"/>
          <p:cNvPicPr>
            <a:picLocks noChangeAspect="1" noChangeArrowheads="1"/>
          </p:cNvPicPr>
          <p:nvPr/>
        </p:nvPicPr>
        <p:blipFill>
          <a:blip r:embed="rId4" cstate="print"/>
          <a:srcRect/>
          <a:stretch>
            <a:fillRect/>
          </a:stretch>
        </p:blipFill>
        <p:spPr bwMode="auto">
          <a:xfrm>
            <a:off x="152400" y="152400"/>
            <a:ext cx="3451940" cy="2587752"/>
          </a:xfrm>
          <a:prstGeom prst="rect">
            <a:avLst/>
          </a:prstGeom>
          <a:noFill/>
        </p:spPr>
      </p:pic>
      <p:pic>
        <p:nvPicPr>
          <p:cNvPr id="10" name="Picture 6" descr="G:\Pictures for Website\Web Quality\IMG_3701.JPG"/>
          <p:cNvPicPr>
            <a:picLocks noChangeAspect="1" noChangeArrowheads="1"/>
          </p:cNvPicPr>
          <p:nvPr/>
        </p:nvPicPr>
        <p:blipFill>
          <a:blip r:embed="rId5" cstate="print"/>
          <a:srcRect l="9826"/>
          <a:stretch>
            <a:fillRect/>
          </a:stretch>
        </p:blipFill>
        <p:spPr bwMode="auto">
          <a:xfrm>
            <a:off x="609600" y="3051048"/>
            <a:ext cx="4525836" cy="3349752"/>
          </a:xfrm>
          <a:prstGeom prst="rect">
            <a:avLst/>
          </a:prstGeom>
          <a:noFill/>
        </p:spPr>
      </p:pic>
      <p:pic>
        <p:nvPicPr>
          <p:cNvPr id="1031" name="Picture 7" descr="G:\Pictures for Website\HCC.png"/>
          <p:cNvPicPr>
            <a:picLocks noChangeAspect="1" noChangeArrowheads="1"/>
          </p:cNvPicPr>
          <p:nvPr/>
        </p:nvPicPr>
        <p:blipFill>
          <a:blip r:embed="rId6" cstate="print"/>
          <a:srcRect/>
          <a:stretch>
            <a:fillRect/>
          </a:stretch>
        </p:blipFill>
        <p:spPr bwMode="auto">
          <a:xfrm>
            <a:off x="2590800" y="2738564"/>
            <a:ext cx="3909296" cy="1223835"/>
          </a:xfrm>
          <a:prstGeom prst="rect">
            <a:avLst/>
          </a:prstGeom>
          <a:noFill/>
        </p:spPr>
      </p:pic>
      <p:sp>
        <p:nvSpPr>
          <p:cNvPr id="7" name="Rectangle 6"/>
          <p:cNvSpPr/>
          <p:nvPr/>
        </p:nvSpPr>
        <p:spPr>
          <a:xfrm>
            <a:off x="1828800" y="3581400"/>
            <a:ext cx="5181600" cy="1015663"/>
          </a:xfrm>
          <a:prstGeom prst="rect">
            <a:avLst/>
          </a:prstGeom>
          <a:noFill/>
        </p:spPr>
        <p:txBody>
          <a:bodyPr wrap="square" lIns="91440" tIns="45720" rIns="91440" bIns="45720">
            <a:spAutoFit/>
          </a:bodyPr>
          <a:lstStyle/>
          <a:p>
            <a:pPr algn="ctr"/>
            <a:r>
              <a:rPr lang="en-US" sz="6000" b="1" dirty="0" smtClean="0">
                <a:ln w="9525">
                  <a:solidFill>
                    <a:prstClr val="white"/>
                  </a:solidFill>
                  <a:prstDash val="solid"/>
                  <a:miter lim="800000"/>
                </a:ln>
                <a:solidFill>
                  <a:prstClr val="black"/>
                </a:solidFill>
                <a:effectLst>
                  <a:outerShdw blurRad="25500" dist="23000" dir="7020000" algn="tl">
                    <a:srgbClr val="000000">
                      <a:alpha val="50000"/>
                    </a:srgbClr>
                  </a:outerShdw>
                </a:effectLst>
                <a:latin typeface="Times New Roman" pitchFamily="18" charset="0"/>
                <a:cs typeface="Times New Roman" pitchFamily="18" charset="0"/>
              </a:rPr>
              <a:t>Contractors </a:t>
            </a:r>
            <a:endParaRPr lang="en-US" sz="6000" b="1" dirty="0">
              <a:ln w="9525">
                <a:solidFill>
                  <a:prstClr val="white"/>
                </a:solidFill>
                <a:prstDash val="solid"/>
                <a:miter lim="800000"/>
              </a:ln>
              <a:solidFill>
                <a:prstClr val="black"/>
              </a:solidFill>
              <a:effectLst>
                <a:outerShdw blurRad="25500" dist="23000" dir="7020000" algn="tl">
                  <a:srgbClr val="000000">
                    <a:alpha val="50000"/>
                  </a:srgbClr>
                </a:outerShdw>
              </a:effectLst>
              <a:latin typeface="Times New Roman" pitchFamily="18" charset="0"/>
              <a:cs typeface="Times New Roman" pitchFamily="18" charset="0"/>
            </a:endParaRPr>
          </a:p>
        </p:txBody>
      </p:sp>
      <p:sp>
        <p:nvSpPr>
          <p:cNvPr id="8" name="Rectangle 7"/>
          <p:cNvSpPr/>
          <p:nvPr/>
        </p:nvSpPr>
        <p:spPr>
          <a:xfrm>
            <a:off x="228600" y="5715000"/>
            <a:ext cx="2743200" cy="923330"/>
          </a:xfrm>
          <a:prstGeom prst="rect">
            <a:avLst/>
          </a:prstGeom>
          <a:solidFill>
            <a:schemeClr val="tx1"/>
          </a:solidFill>
          <a:ln w="38100">
            <a:solidFill>
              <a:srgbClr val="008E40"/>
            </a:solidFill>
          </a:ln>
        </p:spPr>
        <p:txBody>
          <a:bodyPr wrap="square">
            <a:spAutoFit/>
          </a:bodyPr>
          <a:lstStyle/>
          <a:p>
            <a:r>
              <a:rPr lang="en-US" dirty="0" smtClean="0">
                <a:solidFill>
                  <a:prstClr val="black"/>
                </a:solidFill>
                <a:latin typeface="Calibri" panose="020F0502020204030204" pitchFamily="34" charset="0"/>
                <a:cs typeface="Calibri" panose="020F0502020204030204" pitchFamily="34" charset="0"/>
              </a:rPr>
              <a:t>• Bridge Foundation</a:t>
            </a:r>
          </a:p>
          <a:p>
            <a:r>
              <a:rPr lang="en-US" dirty="0" smtClean="0">
                <a:solidFill>
                  <a:prstClr val="black"/>
                </a:solidFill>
                <a:latin typeface="Calibri" panose="020F0502020204030204" pitchFamily="34" charset="0"/>
                <a:cs typeface="Calibri" panose="020F0502020204030204" pitchFamily="34" charset="0"/>
              </a:rPr>
              <a:t>• Utility installation</a:t>
            </a:r>
          </a:p>
          <a:p>
            <a:r>
              <a:rPr lang="en-US" dirty="0" smtClean="0">
                <a:solidFill>
                  <a:prstClr val="black"/>
                </a:solidFill>
                <a:latin typeface="Calibri" panose="020F0502020204030204" pitchFamily="34" charset="0"/>
                <a:cs typeface="Calibri" panose="020F0502020204030204" pitchFamily="34" charset="0"/>
              </a:rPr>
              <a:t>• </a:t>
            </a:r>
            <a:r>
              <a:rPr lang="en-US" dirty="0" err="1" smtClean="0">
                <a:solidFill>
                  <a:prstClr val="black"/>
                </a:solidFill>
                <a:latin typeface="Calibri" panose="020F0502020204030204" pitchFamily="34" charset="0"/>
                <a:cs typeface="Calibri" panose="020F0502020204030204" pitchFamily="34" charset="0"/>
              </a:rPr>
              <a:t>Multiplate</a:t>
            </a:r>
            <a:r>
              <a:rPr lang="en-US" dirty="0" smtClean="0">
                <a:solidFill>
                  <a:prstClr val="black"/>
                </a:solidFill>
                <a:latin typeface="Calibri" panose="020F0502020204030204" pitchFamily="34" charset="0"/>
                <a:cs typeface="Calibri" panose="020F0502020204030204" pitchFamily="34" charset="0"/>
              </a:rPr>
              <a:t> Installation</a:t>
            </a:r>
            <a:endParaRPr lang="en-US"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3611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3" y="0"/>
            <a:ext cx="9134973"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91" y="5171862"/>
            <a:ext cx="2401824" cy="1604772"/>
          </a:xfrm>
          <a:prstGeom prst="rect">
            <a:avLst/>
          </a:prstGeom>
        </p:spPr>
      </p:pic>
    </p:spTree>
    <p:extLst>
      <p:ext uri="{BB962C8B-B14F-4D97-AF65-F5344CB8AC3E}">
        <p14:creationId xmlns:p14="http://schemas.microsoft.com/office/powerpoint/2010/main" val="932801560"/>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232859" y="433951"/>
            <a:ext cx="8344862" cy="1446550"/>
          </a:xfrm>
          <a:prstGeom prst="rect">
            <a:avLst/>
          </a:prstGeom>
          <a:noFill/>
        </p:spPr>
        <p:txBody>
          <a:bodyPr wrap="square" lIns="91440" tIns="45720" rIns="91440" bIns="45720">
            <a:spAutoFit/>
          </a:bodyPr>
          <a:lstStyle/>
          <a:p>
            <a:pPr algn="ctr"/>
            <a:r>
              <a:rPr lang="en-US" sz="4400" b="1" dirty="0" smtClean="0">
                <a:ln w="19050">
                  <a:solidFill>
                    <a:srgbClr val="002060"/>
                  </a:solidFill>
                  <a:prstDash val="solid"/>
                </a:ln>
                <a:solidFill>
                  <a:schemeClr val="accent3"/>
                </a:solidFill>
                <a:effectLst>
                  <a:outerShdw blurRad="50000" dist="50800" dir="7500000" algn="tl">
                    <a:srgbClr val="000000">
                      <a:shade val="5000"/>
                      <a:alpha val="35000"/>
                    </a:srgbClr>
                  </a:outerShdw>
                </a:effectLst>
              </a:rPr>
              <a:t>CONGRATULATIONS TO THE NEW 2012 F.E.s!</a:t>
            </a:r>
            <a:endParaRPr lang="en-US" sz="4400" b="1" cap="none" spc="0" dirty="0">
              <a:ln w="19050">
                <a:solidFill>
                  <a:srgbClr val="002060"/>
                </a:solidFill>
                <a:prstDash val="solid"/>
              </a:ln>
              <a:solidFill>
                <a:schemeClr val="accent3"/>
              </a:solidFill>
              <a:effectLst>
                <a:outerShdw blurRad="50000" dist="50800" dir="7500000" algn="tl">
                  <a:srgbClr val="000000">
                    <a:shade val="5000"/>
                    <a:alpha val="35000"/>
                  </a:srgbClr>
                </a:outerShdw>
              </a:effectLst>
            </a:endParaRPr>
          </a:p>
        </p:txBody>
      </p:sp>
      <p:sp>
        <p:nvSpPr>
          <p:cNvPr id="3" name="TextBox 2"/>
          <p:cNvSpPr txBox="1"/>
          <p:nvPr/>
        </p:nvSpPr>
        <p:spPr>
          <a:xfrm>
            <a:off x="929513" y="2274664"/>
            <a:ext cx="3226851" cy="4401205"/>
          </a:xfrm>
          <a:prstGeom prst="rect">
            <a:avLst/>
          </a:prstGeom>
          <a:noFill/>
        </p:spPr>
        <p:txBody>
          <a:bodyPr wrap="square" rtlCol="0">
            <a:spAutoFit/>
          </a:bodyPr>
          <a:lstStyle/>
          <a:p>
            <a:r>
              <a:rPr lang="en-US" sz="2800" dirty="0" smtClean="0"/>
              <a:t>David </a:t>
            </a:r>
            <a:r>
              <a:rPr lang="en-US" sz="2800" dirty="0" err="1" smtClean="0"/>
              <a:t>Apperson</a:t>
            </a:r>
            <a:endParaRPr lang="en-US" sz="2800" dirty="0" smtClean="0"/>
          </a:p>
          <a:p>
            <a:r>
              <a:rPr lang="en-US" sz="2800" dirty="0" smtClean="0"/>
              <a:t>Jason Bell</a:t>
            </a:r>
          </a:p>
          <a:p>
            <a:r>
              <a:rPr lang="en-US" sz="2800" dirty="0" smtClean="0"/>
              <a:t>Lyle </a:t>
            </a:r>
            <a:r>
              <a:rPr lang="en-US" sz="2800" dirty="0" err="1" smtClean="0"/>
              <a:t>Axelarris</a:t>
            </a:r>
            <a:endParaRPr lang="en-US" sz="2800" dirty="0" smtClean="0"/>
          </a:p>
          <a:p>
            <a:r>
              <a:rPr lang="en-US" sz="2800" dirty="0" smtClean="0"/>
              <a:t>John Burdick</a:t>
            </a:r>
          </a:p>
          <a:p>
            <a:r>
              <a:rPr lang="en-US" sz="2800" dirty="0" smtClean="0"/>
              <a:t>Reuben </a:t>
            </a:r>
            <a:r>
              <a:rPr lang="en-US" sz="2800" dirty="0" err="1" smtClean="0"/>
              <a:t>Butteri</a:t>
            </a:r>
            <a:endParaRPr lang="en-US" sz="2800" dirty="0" smtClean="0"/>
          </a:p>
          <a:p>
            <a:r>
              <a:rPr lang="en-US" sz="2800" dirty="0" smtClean="0"/>
              <a:t>Taylor </a:t>
            </a:r>
            <a:r>
              <a:rPr lang="en-US" sz="2800" dirty="0" err="1" smtClean="0"/>
              <a:t>Duggar</a:t>
            </a:r>
            <a:endParaRPr lang="en-US" sz="2800" dirty="0" smtClean="0"/>
          </a:p>
          <a:p>
            <a:r>
              <a:rPr lang="en-US" sz="2800" dirty="0" err="1" smtClean="0"/>
              <a:t>Tachit</a:t>
            </a:r>
            <a:r>
              <a:rPr lang="en-US" sz="2800" dirty="0" smtClean="0"/>
              <a:t> </a:t>
            </a:r>
            <a:r>
              <a:rPr lang="en-US" sz="2800" dirty="0" err="1" smtClean="0"/>
              <a:t>Chairat</a:t>
            </a:r>
            <a:endParaRPr lang="en-US" sz="2800" dirty="0" smtClean="0"/>
          </a:p>
          <a:p>
            <a:r>
              <a:rPr lang="en-US" sz="2800" dirty="0" smtClean="0"/>
              <a:t>William Coleman</a:t>
            </a:r>
          </a:p>
          <a:p>
            <a:r>
              <a:rPr lang="en-US" sz="2800" dirty="0" smtClean="0"/>
              <a:t>Timothy Henry</a:t>
            </a:r>
          </a:p>
          <a:p>
            <a:endParaRPr lang="en-US" sz="2800" dirty="0"/>
          </a:p>
        </p:txBody>
      </p:sp>
      <p:sp>
        <p:nvSpPr>
          <p:cNvPr id="4" name="TextBox 3"/>
          <p:cNvSpPr txBox="1"/>
          <p:nvPr/>
        </p:nvSpPr>
        <p:spPr>
          <a:xfrm>
            <a:off x="5365488" y="2274664"/>
            <a:ext cx="3107196" cy="4401205"/>
          </a:xfrm>
          <a:prstGeom prst="rect">
            <a:avLst/>
          </a:prstGeom>
          <a:noFill/>
        </p:spPr>
        <p:txBody>
          <a:bodyPr wrap="square" rtlCol="0">
            <a:spAutoFit/>
          </a:bodyPr>
          <a:lstStyle/>
          <a:p>
            <a:r>
              <a:rPr lang="en-US" sz="2800" dirty="0" smtClean="0"/>
              <a:t>Alex </a:t>
            </a:r>
            <a:r>
              <a:rPr lang="en-US" sz="2800" dirty="0" err="1" smtClean="0"/>
              <a:t>Areneson</a:t>
            </a:r>
            <a:endParaRPr lang="en-US" sz="2800" dirty="0" smtClean="0"/>
          </a:p>
          <a:p>
            <a:r>
              <a:rPr lang="en-US" sz="2800" dirty="0" err="1" smtClean="0"/>
              <a:t>Patrizia</a:t>
            </a:r>
            <a:r>
              <a:rPr lang="en-US" sz="2800" dirty="0" smtClean="0"/>
              <a:t> </a:t>
            </a:r>
            <a:r>
              <a:rPr lang="en-US" sz="2800" dirty="0" err="1" smtClean="0"/>
              <a:t>Bolz</a:t>
            </a:r>
            <a:endParaRPr lang="en-US" sz="2800" dirty="0" smtClean="0"/>
          </a:p>
          <a:p>
            <a:r>
              <a:rPr lang="en-US" sz="2800" dirty="0" smtClean="0"/>
              <a:t>Robert Burdick</a:t>
            </a:r>
          </a:p>
          <a:p>
            <a:r>
              <a:rPr lang="en-US" sz="2800" dirty="0" smtClean="0"/>
              <a:t>Tae Freeman</a:t>
            </a:r>
          </a:p>
          <a:p>
            <a:r>
              <a:rPr lang="en-US" sz="2800" dirty="0" smtClean="0"/>
              <a:t>David Hooper</a:t>
            </a:r>
          </a:p>
          <a:p>
            <a:r>
              <a:rPr lang="en-US" sz="2800" dirty="0" smtClean="0"/>
              <a:t>Russell Carroll</a:t>
            </a:r>
          </a:p>
          <a:p>
            <a:r>
              <a:rPr lang="en-US" sz="2800" dirty="0" smtClean="0"/>
              <a:t>Nicholas </a:t>
            </a:r>
            <a:r>
              <a:rPr lang="en-US" sz="2800" dirty="0" err="1" smtClean="0"/>
              <a:t>Konefal</a:t>
            </a:r>
            <a:endParaRPr lang="en-US" sz="2800" dirty="0" smtClean="0"/>
          </a:p>
          <a:p>
            <a:r>
              <a:rPr lang="en-US" sz="2800" dirty="0" smtClean="0"/>
              <a:t>Patrick Brandon</a:t>
            </a:r>
          </a:p>
          <a:p>
            <a:r>
              <a:rPr lang="en-US" sz="2800" dirty="0" smtClean="0"/>
              <a:t>Dustin </a:t>
            </a:r>
            <a:r>
              <a:rPr lang="en-US" sz="2800" dirty="0" err="1" smtClean="0"/>
              <a:t>Cozby</a:t>
            </a:r>
            <a:endParaRPr lang="en-US" sz="2800" dirty="0" smtClean="0"/>
          </a:p>
          <a:p>
            <a:endParaRPr lang="en-US" sz="2800" dirty="0"/>
          </a:p>
        </p:txBody>
      </p:sp>
    </p:spTree>
    <p:extLst>
      <p:ext uri="{BB962C8B-B14F-4D97-AF65-F5344CB8AC3E}">
        <p14:creationId xmlns:p14="http://schemas.microsoft.com/office/powerpoint/2010/main" val="3964442862"/>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aenglert\AppData\Local\Temp\DA Company Picn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808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064401"/>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englert\AppData\Local\Temp\DOTPFseal_4x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810"/>
            <a:ext cx="6858000" cy="6850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254541"/>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cripley\Desktop\CEM pix\CEM pix\KinrossGif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97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6089204"/>
            <a:ext cx="9144000" cy="646331"/>
          </a:xfrm>
          <a:prstGeom prst="rect">
            <a:avLst/>
          </a:prstGeom>
        </p:spPr>
        <p:txBody>
          <a:bodyPr wrap="square">
            <a:spAutoFit/>
          </a:bodyPr>
          <a:lstStyle/>
          <a:p>
            <a:r>
              <a:rPr lang="en-US" sz="2400" dirty="0" smtClean="0"/>
              <a:t>Kinross Fort Knox Supports </a:t>
            </a:r>
            <a:r>
              <a:rPr lang="en-US" sz="2400" dirty="0"/>
              <a:t>UAF CEM Graduate Research</a:t>
            </a:r>
          </a:p>
          <a:p>
            <a:r>
              <a:rPr lang="en-US" sz="1200" dirty="0"/>
              <a:t>Photo Courtesy of CEM</a:t>
            </a:r>
            <a:endParaRPr lang="en-US" sz="1200" dirty="0"/>
          </a:p>
        </p:txBody>
      </p:sp>
    </p:spTree>
    <p:extLst>
      <p:ext uri="{BB962C8B-B14F-4D97-AF65-F5344CB8AC3E}">
        <p14:creationId xmlns:p14="http://schemas.microsoft.com/office/powerpoint/2010/main" val="642996543"/>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aenglert\AppData\Local\Temp\DA CPR Cour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0"/>
            <a:ext cx="8128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278425"/>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393700" cy="6858000"/>
          </a:xfrm>
          <a:prstGeom prst="rect">
            <a:avLst/>
          </a:prstGeom>
          <a:solidFill>
            <a:srgbClr val="39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3700" y="0"/>
            <a:ext cx="152400" cy="6858000"/>
          </a:xfrm>
          <a:prstGeom prst="rect">
            <a:avLst/>
          </a:prstGeom>
          <a:solidFill>
            <a:srgbClr val="7A1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rilling rainbow.JPG"/>
          <p:cNvPicPr>
            <a:picLocks noChangeAspect="1"/>
          </p:cNvPicPr>
          <p:nvPr/>
        </p:nvPicPr>
        <p:blipFill>
          <a:blip r:embed="rId2" cstate="print"/>
          <a:stretch>
            <a:fillRect/>
          </a:stretch>
        </p:blipFill>
        <p:spPr>
          <a:xfrm>
            <a:off x="838200" y="106970"/>
            <a:ext cx="8001000" cy="5977309"/>
          </a:xfrm>
          <a:prstGeom prst="rect">
            <a:avLst/>
          </a:prstGeom>
          <a:ln w="19050">
            <a:solidFill>
              <a:schemeClr val="accent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6248402"/>
            <a:ext cx="4989564" cy="403872"/>
          </a:xfrm>
          <a:prstGeom prst="rect">
            <a:avLst/>
          </a:prstGeom>
        </p:spPr>
      </p:pic>
    </p:spTree>
    <p:extLst>
      <p:ext uri="{BB962C8B-B14F-4D97-AF65-F5344CB8AC3E}">
        <p14:creationId xmlns:p14="http://schemas.microsoft.com/office/powerpoint/2010/main" val="988023394"/>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4CD9C679-8CC5-4B70-BAA0-EDA63313D237}" type="slidenum">
              <a:rPr lang="en-US" smtClean="0">
                <a:solidFill>
                  <a:prstClr val="white"/>
                </a:solidFill>
              </a:rPr>
              <a:pPr>
                <a:defRPr/>
              </a:pPr>
              <a:t>56</a:t>
            </a:fld>
            <a:endParaRPr lang="en-US">
              <a:solidFill>
                <a:prstClr val="white"/>
              </a:solidFill>
            </a:endParaRPr>
          </a:p>
        </p:txBody>
      </p:sp>
      <p:sp>
        <p:nvSpPr>
          <p:cNvPr id="5" name="TextBox 4"/>
          <p:cNvSpPr txBox="1"/>
          <p:nvPr/>
        </p:nvSpPr>
        <p:spPr>
          <a:xfrm>
            <a:off x="549264" y="895398"/>
            <a:ext cx="3373914" cy="3231654"/>
          </a:xfrm>
          <a:prstGeom prst="rect">
            <a:avLst/>
          </a:prstGeom>
          <a:noFill/>
        </p:spPr>
        <p:txBody>
          <a:bodyPr wrap="square" rtlCol="0">
            <a:spAutoFit/>
          </a:bodyPr>
          <a:lstStyle/>
          <a:p>
            <a:pPr>
              <a:lnSpc>
                <a:spcPct val="150000"/>
              </a:lnSpc>
            </a:pPr>
            <a:r>
              <a:rPr lang="en-US" sz="4000" dirty="0" smtClean="0"/>
              <a:t>ConocoPhillips is pleased to support </a:t>
            </a:r>
            <a:r>
              <a:rPr lang="en-US" sz="4000" dirty="0" err="1" smtClean="0"/>
              <a:t>EWeek</a:t>
            </a:r>
            <a:endParaRPr lang="en-US" sz="4000" dirty="0" smtClean="0"/>
          </a:p>
          <a:p>
            <a:endParaRPr lang="en-US" sz="2400" dirty="0" smtClean="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0041" y="893786"/>
            <a:ext cx="3794409" cy="569161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018" y="4825445"/>
            <a:ext cx="4068407" cy="1665589"/>
          </a:xfrm>
          <a:prstGeom prst="rect">
            <a:avLst/>
          </a:prstGeom>
        </p:spPr>
      </p:pic>
    </p:spTree>
    <p:extLst>
      <p:ext uri="{BB962C8B-B14F-4D97-AF65-F5344CB8AC3E}">
        <p14:creationId xmlns:p14="http://schemas.microsoft.com/office/powerpoint/2010/main" val="3242767121"/>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aenglert\AppData\Local\Temp\DA New P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1"/>
            <a:ext cx="9144000" cy="68558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614014"/>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aenglert\AppData\Local\Temp\DA River Rafting Trip 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237443"/>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393700" cy="6858000"/>
          </a:xfrm>
          <a:prstGeom prst="rect">
            <a:avLst/>
          </a:prstGeom>
          <a:solidFill>
            <a:srgbClr val="39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3700" y="0"/>
            <a:ext cx="152400" cy="6858000"/>
          </a:xfrm>
          <a:prstGeom prst="rect">
            <a:avLst/>
          </a:prstGeom>
          <a:solidFill>
            <a:srgbClr val="7A1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rilling rainbow.JPG"/>
          <p:cNvPicPr>
            <a:picLocks noChangeAspect="1"/>
          </p:cNvPicPr>
          <p:nvPr/>
        </p:nvPicPr>
        <p:blipFill>
          <a:blip r:embed="rId2" cstate="print"/>
          <a:stretch>
            <a:fillRect/>
          </a:stretch>
        </p:blipFill>
        <p:spPr>
          <a:xfrm>
            <a:off x="838200" y="95250"/>
            <a:ext cx="8001000" cy="6000750"/>
          </a:xfrm>
          <a:prstGeom prst="rect">
            <a:avLst/>
          </a:prstGeom>
          <a:ln w="19050">
            <a:solidFill>
              <a:schemeClr val="accent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6248402"/>
            <a:ext cx="4989564" cy="403872"/>
          </a:xfrm>
          <a:prstGeom prst="rect">
            <a:avLst/>
          </a:prstGeom>
        </p:spPr>
      </p:pic>
    </p:spTree>
    <p:extLst>
      <p:ext uri="{BB962C8B-B14F-4D97-AF65-F5344CB8AC3E}">
        <p14:creationId xmlns:p14="http://schemas.microsoft.com/office/powerpoint/2010/main" val="2954250079"/>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914400" y="1690688"/>
            <a:ext cx="731520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charset="0"/>
                <a:cs typeface="Arial" charset="0"/>
              </a:defRPr>
            </a:lvl1pPr>
            <a:lvl2pPr marL="742950" indent="-285750" eaLnBrk="0" hangingPunct="0">
              <a:defRPr sz="4400">
                <a:solidFill>
                  <a:schemeClr val="tx1"/>
                </a:solidFill>
                <a:latin typeface="Arial" charset="0"/>
                <a:cs typeface="Arial" charset="0"/>
              </a:defRPr>
            </a:lvl2pPr>
            <a:lvl3pPr marL="1143000" indent="-228600" eaLnBrk="0" hangingPunct="0">
              <a:defRPr sz="4400">
                <a:solidFill>
                  <a:schemeClr val="tx1"/>
                </a:solidFill>
                <a:latin typeface="Arial" charset="0"/>
                <a:cs typeface="Arial" charset="0"/>
              </a:defRPr>
            </a:lvl3pPr>
            <a:lvl4pPr marL="1600200" indent="-228600" eaLnBrk="0" hangingPunct="0">
              <a:defRPr sz="4400">
                <a:solidFill>
                  <a:schemeClr val="tx1"/>
                </a:solidFill>
                <a:latin typeface="Arial" charset="0"/>
                <a:cs typeface="Arial" charset="0"/>
              </a:defRPr>
            </a:lvl4pPr>
            <a:lvl5pPr marL="2057400" indent="-228600" eaLnBrk="0" hangingPunct="0">
              <a:defRPr sz="4400">
                <a:solidFill>
                  <a:schemeClr val="tx1"/>
                </a:solidFill>
                <a:latin typeface="Arial" charset="0"/>
                <a:cs typeface="Arial" charset="0"/>
              </a:defRPr>
            </a:lvl5pPr>
            <a:lvl6pPr marL="2514600" indent="-228600" eaLnBrk="0" fontAlgn="base" hangingPunct="0">
              <a:spcBef>
                <a:spcPct val="0"/>
              </a:spcBef>
              <a:spcAft>
                <a:spcPct val="0"/>
              </a:spcAft>
              <a:defRPr sz="4400">
                <a:solidFill>
                  <a:schemeClr val="tx1"/>
                </a:solidFill>
                <a:latin typeface="Arial" charset="0"/>
                <a:cs typeface="Arial" charset="0"/>
              </a:defRPr>
            </a:lvl6pPr>
            <a:lvl7pPr marL="2971800" indent="-228600" eaLnBrk="0" fontAlgn="base" hangingPunct="0">
              <a:spcBef>
                <a:spcPct val="0"/>
              </a:spcBef>
              <a:spcAft>
                <a:spcPct val="0"/>
              </a:spcAft>
              <a:defRPr sz="4400">
                <a:solidFill>
                  <a:schemeClr val="tx1"/>
                </a:solidFill>
                <a:latin typeface="Arial" charset="0"/>
                <a:cs typeface="Arial" charset="0"/>
              </a:defRPr>
            </a:lvl7pPr>
            <a:lvl8pPr marL="3429000" indent="-228600" eaLnBrk="0" fontAlgn="base" hangingPunct="0">
              <a:spcBef>
                <a:spcPct val="0"/>
              </a:spcBef>
              <a:spcAft>
                <a:spcPct val="0"/>
              </a:spcAft>
              <a:defRPr sz="4400">
                <a:solidFill>
                  <a:schemeClr val="tx1"/>
                </a:solidFill>
                <a:latin typeface="Arial" charset="0"/>
                <a:cs typeface="Arial" charset="0"/>
              </a:defRPr>
            </a:lvl8pPr>
            <a:lvl9pPr marL="3886200" indent="-228600" eaLnBrk="0" fontAlgn="base" hangingPunct="0">
              <a:spcBef>
                <a:spcPct val="0"/>
              </a:spcBef>
              <a:spcAft>
                <a:spcPct val="0"/>
              </a:spcAft>
              <a:defRPr sz="4400">
                <a:solidFill>
                  <a:schemeClr val="tx1"/>
                </a:solidFill>
                <a:latin typeface="Arial" charset="0"/>
                <a:cs typeface="Arial" charset="0"/>
              </a:defRPr>
            </a:lvl9pPr>
          </a:lstStyle>
          <a:p>
            <a:pPr eaLnBrk="1" hangingPunct="1"/>
            <a:r>
              <a:rPr lang="en-US" dirty="0" smtClean="0">
                <a:latin typeface="Times New Roman" pitchFamily="18" charset="0"/>
                <a:cs typeface="Times New Roman" pitchFamily="18" charset="0"/>
              </a:rPr>
              <a:t>A </a:t>
            </a:r>
            <a:r>
              <a:rPr lang="en-US" dirty="0">
                <a:latin typeface="Times New Roman" pitchFamily="18" charset="0"/>
                <a:cs typeface="Times New Roman" pitchFamily="18" charset="0"/>
              </a:rPr>
              <a:t>restaurant automatically adds an 18% tip to the bill. If the tip was $9, what was the bill before the tip was added, in dollars?</a:t>
            </a:r>
          </a:p>
        </p:txBody>
      </p:sp>
      <p:sp>
        <p:nvSpPr>
          <p:cNvPr id="4" name="Rectangle 3"/>
          <p:cNvSpPr/>
          <p:nvPr/>
        </p:nvSpPr>
        <p:spPr>
          <a:xfrm>
            <a:off x="1032120" y="215375"/>
            <a:ext cx="7079759"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Math Counts Challenge!</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Rectangle 4"/>
          <p:cNvSpPr/>
          <p:nvPr/>
        </p:nvSpPr>
        <p:spPr>
          <a:xfrm>
            <a:off x="2845693" y="5738187"/>
            <a:ext cx="345261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Answer to follow</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1344193029"/>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englert\AppData\Local\Temp\DA Women In Business III_COL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74" y="0"/>
            <a:ext cx="890205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877988"/>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496888" y="2028825"/>
            <a:ext cx="8150225" cy="2800350"/>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FontTx/>
              <a:buNone/>
            </a:pPr>
            <a:r>
              <a:rPr lang="en-US" sz="4400" dirty="0" smtClean="0">
                <a:latin typeface="Times New Roman" pitchFamily="18" charset="0"/>
                <a:cs typeface="Times New Roman" pitchFamily="18" charset="0"/>
              </a:rPr>
              <a:t>Sharon drives 30 mi at 60 mi/h and 60 mi at 30 mi/h. What is Sharon’s average speed, in miles per hour, for the whole trip?</a:t>
            </a:r>
            <a:endParaRPr lang="en-US" sz="4400" dirty="0">
              <a:latin typeface="Times New Roman" pitchFamily="18" charset="0"/>
              <a:cs typeface="Times New Roman" pitchFamily="18" charset="0"/>
            </a:endParaRPr>
          </a:p>
        </p:txBody>
      </p:sp>
      <p:sp>
        <p:nvSpPr>
          <p:cNvPr id="3" name="Rectangle 2"/>
          <p:cNvSpPr/>
          <p:nvPr/>
        </p:nvSpPr>
        <p:spPr>
          <a:xfrm>
            <a:off x="1032120" y="215375"/>
            <a:ext cx="7079759"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Math Counts Challenge!</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Rectangle 3"/>
          <p:cNvSpPr/>
          <p:nvPr/>
        </p:nvSpPr>
        <p:spPr>
          <a:xfrm>
            <a:off x="2845693" y="5738187"/>
            <a:ext cx="345261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Answer to follow</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4379329"/>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485900" y="3044825"/>
            <a:ext cx="6172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charset="0"/>
                <a:cs typeface="Arial" charset="0"/>
              </a:defRPr>
            </a:lvl1pPr>
            <a:lvl2pPr marL="742950" indent="-285750" eaLnBrk="0" hangingPunct="0">
              <a:defRPr sz="4400">
                <a:solidFill>
                  <a:schemeClr val="tx1"/>
                </a:solidFill>
                <a:latin typeface="Arial" charset="0"/>
                <a:cs typeface="Arial" charset="0"/>
              </a:defRPr>
            </a:lvl2pPr>
            <a:lvl3pPr marL="1143000" indent="-228600" eaLnBrk="0" hangingPunct="0">
              <a:defRPr sz="4400">
                <a:solidFill>
                  <a:schemeClr val="tx1"/>
                </a:solidFill>
                <a:latin typeface="Arial" charset="0"/>
                <a:cs typeface="Arial" charset="0"/>
              </a:defRPr>
            </a:lvl3pPr>
            <a:lvl4pPr marL="1600200" indent="-228600" eaLnBrk="0" hangingPunct="0">
              <a:defRPr sz="4400">
                <a:solidFill>
                  <a:schemeClr val="tx1"/>
                </a:solidFill>
                <a:latin typeface="Arial" charset="0"/>
                <a:cs typeface="Arial" charset="0"/>
              </a:defRPr>
            </a:lvl4pPr>
            <a:lvl5pPr marL="2057400" indent="-228600" eaLnBrk="0" hangingPunct="0">
              <a:defRPr sz="4400">
                <a:solidFill>
                  <a:schemeClr val="tx1"/>
                </a:solidFill>
                <a:latin typeface="Arial" charset="0"/>
                <a:cs typeface="Arial" charset="0"/>
              </a:defRPr>
            </a:lvl5pPr>
            <a:lvl6pPr marL="2514600" indent="-228600" eaLnBrk="0" fontAlgn="base" hangingPunct="0">
              <a:spcBef>
                <a:spcPct val="0"/>
              </a:spcBef>
              <a:spcAft>
                <a:spcPct val="0"/>
              </a:spcAft>
              <a:defRPr sz="4400">
                <a:solidFill>
                  <a:schemeClr val="tx1"/>
                </a:solidFill>
                <a:latin typeface="Arial" charset="0"/>
                <a:cs typeface="Arial" charset="0"/>
              </a:defRPr>
            </a:lvl6pPr>
            <a:lvl7pPr marL="2971800" indent="-228600" eaLnBrk="0" fontAlgn="base" hangingPunct="0">
              <a:spcBef>
                <a:spcPct val="0"/>
              </a:spcBef>
              <a:spcAft>
                <a:spcPct val="0"/>
              </a:spcAft>
              <a:defRPr sz="4400">
                <a:solidFill>
                  <a:schemeClr val="tx1"/>
                </a:solidFill>
                <a:latin typeface="Arial" charset="0"/>
                <a:cs typeface="Arial" charset="0"/>
              </a:defRPr>
            </a:lvl7pPr>
            <a:lvl8pPr marL="3429000" indent="-228600" eaLnBrk="0" fontAlgn="base" hangingPunct="0">
              <a:spcBef>
                <a:spcPct val="0"/>
              </a:spcBef>
              <a:spcAft>
                <a:spcPct val="0"/>
              </a:spcAft>
              <a:defRPr sz="4400">
                <a:solidFill>
                  <a:schemeClr val="tx1"/>
                </a:solidFill>
                <a:latin typeface="Arial" charset="0"/>
                <a:cs typeface="Arial" charset="0"/>
              </a:defRPr>
            </a:lvl8pPr>
            <a:lvl9pPr marL="3886200" indent="-228600" eaLnBrk="0" fontAlgn="base" hangingPunct="0">
              <a:spcBef>
                <a:spcPct val="0"/>
              </a:spcBef>
              <a:spcAft>
                <a:spcPct val="0"/>
              </a:spcAft>
              <a:defRPr sz="4400">
                <a:solidFill>
                  <a:schemeClr val="tx1"/>
                </a:solidFill>
                <a:latin typeface="Arial" charset="0"/>
                <a:cs typeface="Arial" charset="0"/>
              </a:defRPr>
            </a:lvl9pPr>
          </a:lstStyle>
          <a:p>
            <a:pPr algn="ctr" eaLnBrk="1" hangingPunct="1"/>
            <a:r>
              <a:rPr lang="en-US" dirty="0">
                <a:latin typeface="Times New Roman" pitchFamily="18" charset="0"/>
                <a:cs typeface="Times New Roman" pitchFamily="18" charset="0"/>
              </a:rPr>
              <a:t>Answer:  36 (mi/h)</a:t>
            </a:r>
          </a:p>
        </p:txBody>
      </p:sp>
    </p:spTree>
    <p:extLst>
      <p:ext uri="{BB962C8B-B14F-4D97-AF65-F5344CB8AC3E}">
        <p14:creationId xmlns:p14="http://schemas.microsoft.com/office/powerpoint/2010/main" val="269731404"/>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aenglert\AppData\Local\Temp\Frames River Rafting Tr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74"/>
            <a:ext cx="9144000" cy="68302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455570"/>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cripley\Desktop\CEM pix\CEM pix\P10101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3063" y="-1279525"/>
            <a:ext cx="11741151" cy="88058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09638" y="6273225"/>
            <a:ext cx="5763801" cy="584775"/>
          </a:xfrm>
          <a:prstGeom prst="rect">
            <a:avLst/>
          </a:prstGeom>
          <a:noFill/>
        </p:spPr>
        <p:txBody>
          <a:bodyPr wrap="square" rtlCol="0">
            <a:spAutoFit/>
          </a:bodyPr>
          <a:lstStyle/>
          <a:p>
            <a:r>
              <a:rPr lang="en-US" sz="3200" dirty="0" smtClean="0">
                <a:solidFill>
                  <a:schemeClr val="bg1"/>
                </a:solidFill>
              </a:rPr>
              <a:t>CEM students working together</a:t>
            </a:r>
            <a:endParaRPr lang="en-US" sz="3200" dirty="0">
              <a:solidFill>
                <a:schemeClr val="bg1"/>
              </a:solidFill>
            </a:endParaRPr>
          </a:p>
        </p:txBody>
      </p:sp>
    </p:spTree>
    <p:extLst>
      <p:ext uri="{BB962C8B-B14F-4D97-AF65-F5344CB8AC3E}">
        <p14:creationId xmlns:p14="http://schemas.microsoft.com/office/powerpoint/2010/main" val="1751284421"/>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073400"/>
            <a:ext cx="7772400"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0"/>
            <a:ext cx="393700" cy="6858000"/>
          </a:xfrm>
          <a:prstGeom prst="rect">
            <a:avLst/>
          </a:prstGeom>
          <a:solidFill>
            <a:srgbClr val="39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93700" y="0"/>
            <a:ext cx="152400" cy="6858000"/>
          </a:xfrm>
          <a:prstGeom prst="rect">
            <a:avLst/>
          </a:prstGeom>
          <a:solidFill>
            <a:srgbClr val="7A1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11500"/>
                    </a14:imgEffect>
                  </a14:imgLayer>
                </a14:imgProps>
              </a:ext>
              <a:ext uri="{28A0092B-C50C-407E-A947-70E740481C1C}">
                <a14:useLocalDpi xmlns:a14="http://schemas.microsoft.com/office/drawing/2010/main" val="0"/>
              </a:ext>
            </a:extLst>
          </a:blip>
          <a:srcRect l="-262" t="29294" r="15273" b="23600"/>
          <a:stretch/>
        </p:blipFill>
        <p:spPr>
          <a:xfrm>
            <a:off x="514202" y="0"/>
            <a:ext cx="8628026" cy="3586628"/>
          </a:xfrm>
          <a:prstGeom prst="rect">
            <a:avLst/>
          </a:prstGeom>
          <a:effectLst>
            <a:reflection blurRad="6350" stA="50000" endA="295" endPos="92000" dist="101600" dir="5400000" sy="-100000" algn="bl" rotWithShape="0"/>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015" y="1437079"/>
            <a:ext cx="7772400" cy="712470"/>
          </a:xfrm>
          <a:prstGeom prst="rect">
            <a:avLst/>
          </a:prstGeom>
        </p:spPr>
      </p:pic>
      <p:sp>
        <p:nvSpPr>
          <p:cNvPr id="7" name="TextBox 6"/>
          <p:cNvSpPr txBox="1"/>
          <p:nvPr/>
        </p:nvSpPr>
        <p:spPr>
          <a:xfrm>
            <a:off x="1219200" y="3861643"/>
            <a:ext cx="3325185" cy="2677656"/>
          </a:xfrm>
          <a:prstGeom prst="rect">
            <a:avLst/>
          </a:prstGeom>
          <a:noFill/>
          <a:ln>
            <a:noFill/>
          </a:ln>
        </p:spPr>
        <p:txBody>
          <a:bodyPr wrap="square" rtlCol="0">
            <a:spAutoFit/>
          </a:bodyPr>
          <a:lstStyle/>
          <a:p>
            <a:r>
              <a:rPr lang="en-US" sz="2400" b="1" dirty="0" smtClean="0"/>
              <a:t>Arctic Engineering</a:t>
            </a:r>
          </a:p>
          <a:p>
            <a:r>
              <a:rPr lang="en-US" sz="2400" b="1" dirty="0" smtClean="0"/>
              <a:t>Geotechnical</a:t>
            </a:r>
          </a:p>
          <a:p>
            <a:r>
              <a:rPr lang="en-US" sz="2400" b="1" dirty="0" smtClean="0"/>
              <a:t>Environmental</a:t>
            </a:r>
          </a:p>
          <a:p>
            <a:r>
              <a:rPr lang="en-US" sz="2400" b="1" dirty="0" smtClean="0"/>
              <a:t>Natural Resources</a:t>
            </a:r>
          </a:p>
          <a:p>
            <a:r>
              <a:rPr lang="en-US" sz="2400" b="1" dirty="0" smtClean="0"/>
              <a:t>Asset Management</a:t>
            </a:r>
          </a:p>
          <a:p>
            <a:r>
              <a:rPr lang="en-US" sz="2400" b="1" dirty="0" smtClean="0"/>
              <a:t>Construction Observation and Testing</a:t>
            </a:r>
            <a:endParaRPr lang="en-US" sz="2400" b="1" dirty="0"/>
          </a:p>
        </p:txBody>
      </p:sp>
      <p:sp>
        <p:nvSpPr>
          <p:cNvPr id="8" name="TextBox 7"/>
          <p:cNvSpPr txBox="1"/>
          <p:nvPr/>
        </p:nvSpPr>
        <p:spPr>
          <a:xfrm>
            <a:off x="5611185" y="3873264"/>
            <a:ext cx="2743200" cy="2677656"/>
          </a:xfrm>
          <a:prstGeom prst="rect">
            <a:avLst/>
          </a:prstGeom>
          <a:noFill/>
          <a:ln>
            <a:noFill/>
          </a:ln>
        </p:spPr>
        <p:txBody>
          <a:bodyPr wrap="square" rtlCol="0">
            <a:spAutoFit/>
          </a:bodyPr>
          <a:lstStyle/>
          <a:p>
            <a:r>
              <a:rPr lang="en-US" sz="2400" b="1" dirty="0" smtClean="0"/>
              <a:t>GIS</a:t>
            </a:r>
          </a:p>
          <a:p>
            <a:r>
              <a:rPr lang="en-US" sz="2400" b="1" dirty="0" smtClean="0"/>
              <a:t>Hydrogeology</a:t>
            </a:r>
          </a:p>
          <a:p>
            <a:r>
              <a:rPr lang="en-US" sz="2400" b="1" dirty="0" smtClean="0"/>
              <a:t>Instrumentation</a:t>
            </a:r>
          </a:p>
          <a:p>
            <a:r>
              <a:rPr lang="en-US" sz="2400" b="1" dirty="0" smtClean="0"/>
              <a:t>Laboratory Testing</a:t>
            </a:r>
          </a:p>
          <a:p>
            <a:r>
              <a:rPr lang="en-US" sz="2400" b="1" dirty="0" smtClean="0"/>
              <a:t>Mining Engineering</a:t>
            </a:r>
          </a:p>
          <a:p>
            <a:r>
              <a:rPr lang="en-US" sz="2400" b="1" dirty="0" smtClean="0"/>
              <a:t>Seismic</a:t>
            </a:r>
          </a:p>
          <a:p>
            <a:r>
              <a:rPr lang="en-US" sz="2400" b="1" dirty="0" smtClean="0"/>
              <a:t>Tunneling</a:t>
            </a:r>
            <a:endParaRPr lang="en-US" sz="2400" b="1" dirty="0"/>
          </a:p>
        </p:txBody>
      </p:sp>
    </p:spTree>
    <p:extLst>
      <p:ext uri="{BB962C8B-B14F-4D97-AF65-F5344CB8AC3E}">
        <p14:creationId xmlns:p14="http://schemas.microsoft.com/office/powerpoint/2010/main" val="1135911928"/>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aenglert\AppData\Local\Temp\Lathrop Gym Reno - 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504869"/>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822325" y="1224422"/>
            <a:ext cx="7499350" cy="4832092"/>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FontTx/>
              <a:buNone/>
            </a:pPr>
            <a:r>
              <a:rPr lang="en-US" sz="4400" dirty="0" smtClean="0">
                <a:latin typeface="Times New Roman" pitchFamily="18" charset="0"/>
                <a:cs typeface="Times New Roman" pitchFamily="18" charset="0"/>
              </a:rPr>
              <a:t>In the game </a:t>
            </a:r>
            <a:r>
              <a:rPr lang="en-US" sz="4400" dirty="0" err="1" smtClean="0">
                <a:latin typeface="Times New Roman" pitchFamily="18" charset="0"/>
                <a:cs typeface="Times New Roman" pitchFamily="18" charset="0"/>
              </a:rPr>
              <a:t>Yahtzee</a:t>
            </a:r>
            <a:r>
              <a:rPr lang="en-US" sz="4400" baseline="30000" dirty="0" smtClean="0">
                <a:latin typeface="Times New Roman" pitchFamily="18" charset="0"/>
                <a:cs typeface="Times New Roman" pitchFamily="18" charset="0"/>
              </a:rPr>
              <a:t>®</a:t>
            </a:r>
            <a:r>
              <a:rPr lang="en-US" sz="4400" dirty="0" smtClean="0">
                <a:latin typeface="Times New Roman" pitchFamily="18" charset="0"/>
                <a:cs typeface="Times New Roman" pitchFamily="18" charset="0"/>
              </a:rPr>
              <a:t>, five standard dice are tossed. What is the probability that all five dice show even numbers or all five show odd numbers? Express your answer as a common fraction.</a:t>
            </a:r>
            <a:endParaRPr lang="en-US" sz="4400" dirty="0">
              <a:latin typeface="Times New Roman" pitchFamily="18" charset="0"/>
              <a:cs typeface="Times New Roman" pitchFamily="18" charset="0"/>
            </a:endParaRPr>
          </a:p>
        </p:txBody>
      </p:sp>
      <p:sp>
        <p:nvSpPr>
          <p:cNvPr id="3" name="Rectangle 2"/>
          <p:cNvSpPr/>
          <p:nvPr/>
        </p:nvSpPr>
        <p:spPr>
          <a:xfrm>
            <a:off x="1032120" y="215375"/>
            <a:ext cx="7079759"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Math Counts Challenge!</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Rectangle 3"/>
          <p:cNvSpPr/>
          <p:nvPr/>
        </p:nvSpPr>
        <p:spPr>
          <a:xfrm>
            <a:off x="2845694" y="5987569"/>
            <a:ext cx="345261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Answer to follow</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928403705"/>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1090613" y="3044825"/>
            <a:ext cx="6172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charset="0"/>
                <a:cs typeface="Arial" charset="0"/>
              </a:defRPr>
            </a:lvl1pPr>
            <a:lvl2pPr marL="742950" indent="-285750" eaLnBrk="0" hangingPunct="0">
              <a:defRPr sz="4400">
                <a:solidFill>
                  <a:schemeClr val="tx1"/>
                </a:solidFill>
                <a:latin typeface="Arial" charset="0"/>
                <a:cs typeface="Arial" charset="0"/>
              </a:defRPr>
            </a:lvl2pPr>
            <a:lvl3pPr marL="1143000" indent="-228600" eaLnBrk="0" hangingPunct="0">
              <a:defRPr sz="4400">
                <a:solidFill>
                  <a:schemeClr val="tx1"/>
                </a:solidFill>
                <a:latin typeface="Arial" charset="0"/>
                <a:cs typeface="Arial" charset="0"/>
              </a:defRPr>
            </a:lvl3pPr>
            <a:lvl4pPr marL="1600200" indent="-228600" eaLnBrk="0" hangingPunct="0">
              <a:defRPr sz="4400">
                <a:solidFill>
                  <a:schemeClr val="tx1"/>
                </a:solidFill>
                <a:latin typeface="Arial" charset="0"/>
                <a:cs typeface="Arial" charset="0"/>
              </a:defRPr>
            </a:lvl4pPr>
            <a:lvl5pPr marL="2057400" indent="-228600" eaLnBrk="0" hangingPunct="0">
              <a:defRPr sz="4400">
                <a:solidFill>
                  <a:schemeClr val="tx1"/>
                </a:solidFill>
                <a:latin typeface="Arial" charset="0"/>
                <a:cs typeface="Arial" charset="0"/>
              </a:defRPr>
            </a:lvl5pPr>
            <a:lvl6pPr marL="2514600" indent="-228600" eaLnBrk="0" fontAlgn="base" hangingPunct="0">
              <a:spcBef>
                <a:spcPct val="0"/>
              </a:spcBef>
              <a:spcAft>
                <a:spcPct val="0"/>
              </a:spcAft>
              <a:defRPr sz="4400">
                <a:solidFill>
                  <a:schemeClr val="tx1"/>
                </a:solidFill>
                <a:latin typeface="Arial" charset="0"/>
                <a:cs typeface="Arial" charset="0"/>
              </a:defRPr>
            </a:lvl6pPr>
            <a:lvl7pPr marL="2971800" indent="-228600" eaLnBrk="0" fontAlgn="base" hangingPunct="0">
              <a:spcBef>
                <a:spcPct val="0"/>
              </a:spcBef>
              <a:spcAft>
                <a:spcPct val="0"/>
              </a:spcAft>
              <a:defRPr sz="4400">
                <a:solidFill>
                  <a:schemeClr val="tx1"/>
                </a:solidFill>
                <a:latin typeface="Arial" charset="0"/>
                <a:cs typeface="Arial" charset="0"/>
              </a:defRPr>
            </a:lvl7pPr>
            <a:lvl8pPr marL="3429000" indent="-228600" eaLnBrk="0" fontAlgn="base" hangingPunct="0">
              <a:spcBef>
                <a:spcPct val="0"/>
              </a:spcBef>
              <a:spcAft>
                <a:spcPct val="0"/>
              </a:spcAft>
              <a:defRPr sz="4400">
                <a:solidFill>
                  <a:schemeClr val="tx1"/>
                </a:solidFill>
                <a:latin typeface="Arial" charset="0"/>
                <a:cs typeface="Arial" charset="0"/>
              </a:defRPr>
            </a:lvl8pPr>
            <a:lvl9pPr marL="3886200" indent="-228600" eaLnBrk="0" fontAlgn="base" hangingPunct="0">
              <a:spcBef>
                <a:spcPct val="0"/>
              </a:spcBef>
              <a:spcAft>
                <a:spcPct val="0"/>
              </a:spcAft>
              <a:defRPr sz="4400">
                <a:solidFill>
                  <a:schemeClr val="tx1"/>
                </a:solidFill>
                <a:latin typeface="Arial" charset="0"/>
                <a:cs typeface="Arial" charset="0"/>
              </a:defRPr>
            </a:lvl9pPr>
          </a:lstStyle>
          <a:p>
            <a:pPr algn="ctr" eaLnBrk="1" hangingPunct="1"/>
            <a:r>
              <a:rPr lang="en-US" dirty="0">
                <a:latin typeface="Times New Roman" pitchFamily="18" charset="0"/>
                <a:cs typeface="Times New Roman" pitchFamily="18" charset="0"/>
              </a:rPr>
              <a:t>Answer:  </a:t>
            </a:r>
          </a:p>
        </p:txBody>
      </p:sp>
      <p:sp>
        <p:nvSpPr>
          <p:cNvPr id="7" name="TextBox 6"/>
          <p:cNvSpPr txBox="1"/>
          <p:nvPr/>
        </p:nvSpPr>
        <p:spPr>
          <a:xfrm>
            <a:off x="5347872" y="2744910"/>
            <a:ext cx="1143000" cy="1446550"/>
          </a:xfrm>
          <a:prstGeom prst="rect">
            <a:avLst/>
          </a:prstGeom>
          <a:noFill/>
        </p:spPr>
        <p:txBody>
          <a:bodyPr wrap="square" rtlCol="0">
            <a:spAutoFit/>
          </a:bodyPr>
          <a:lstStyle/>
          <a:p>
            <a:r>
              <a:rPr lang="en-US" sz="4400" dirty="0" smtClean="0">
                <a:latin typeface="Times New Roman" pitchFamily="18" charset="0"/>
                <a:cs typeface="Times New Roman" pitchFamily="18" charset="0"/>
              </a:rPr>
              <a:t> 1</a:t>
            </a:r>
          </a:p>
          <a:p>
            <a:r>
              <a:rPr lang="en-US" sz="4400" dirty="0" smtClean="0">
                <a:latin typeface="Times New Roman" pitchFamily="18" charset="0"/>
                <a:cs typeface="Times New Roman" pitchFamily="18" charset="0"/>
              </a:rPr>
              <a:t>16</a:t>
            </a:r>
            <a:endParaRPr lang="en-US" sz="4400" dirty="0">
              <a:latin typeface="Times New Roman" pitchFamily="18" charset="0"/>
              <a:cs typeface="Times New Roman" pitchFamily="18" charset="0"/>
            </a:endParaRPr>
          </a:p>
        </p:txBody>
      </p:sp>
      <p:cxnSp>
        <p:nvCxnSpPr>
          <p:cNvPr id="9" name="Straight Connector 8"/>
          <p:cNvCxnSpPr/>
          <p:nvPr/>
        </p:nvCxnSpPr>
        <p:spPr>
          <a:xfrm flipH="1">
            <a:off x="5471443" y="3468185"/>
            <a:ext cx="579687" cy="0"/>
          </a:xfrm>
          <a:prstGeom prst="line">
            <a:avLst/>
          </a:prstGeom>
          <a:ln w="158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48381306"/>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aenglert\AppData\Local\Temp\Grand dedic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7179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172830"/>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012825" y="3044825"/>
            <a:ext cx="71183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charset="0"/>
                <a:cs typeface="Arial" charset="0"/>
              </a:defRPr>
            </a:lvl1pPr>
            <a:lvl2pPr marL="742950" indent="-285750" eaLnBrk="0" hangingPunct="0">
              <a:defRPr sz="4400">
                <a:solidFill>
                  <a:schemeClr val="tx1"/>
                </a:solidFill>
                <a:latin typeface="Arial" charset="0"/>
                <a:cs typeface="Arial" charset="0"/>
              </a:defRPr>
            </a:lvl2pPr>
            <a:lvl3pPr marL="1143000" indent="-228600" eaLnBrk="0" hangingPunct="0">
              <a:defRPr sz="4400">
                <a:solidFill>
                  <a:schemeClr val="tx1"/>
                </a:solidFill>
                <a:latin typeface="Arial" charset="0"/>
                <a:cs typeface="Arial" charset="0"/>
              </a:defRPr>
            </a:lvl3pPr>
            <a:lvl4pPr marL="1600200" indent="-228600" eaLnBrk="0" hangingPunct="0">
              <a:defRPr sz="4400">
                <a:solidFill>
                  <a:schemeClr val="tx1"/>
                </a:solidFill>
                <a:latin typeface="Arial" charset="0"/>
                <a:cs typeface="Arial" charset="0"/>
              </a:defRPr>
            </a:lvl4pPr>
            <a:lvl5pPr marL="2057400" indent="-228600" eaLnBrk="0" hangingPunct="0">
              <a:defRPr sz="4400">
                <a:solidFill>
                  <a:schemeClr val="tx1"/>
                </a:solidFill>
                <a:latin typeface="Arial" charset="0"/>
                <a:cs typeface="Arial" charset="0"/>
              </a:defRPr>
            </a:lvl5pPr>
            <a:lvl6pPr marL="2514600" indent="-228600" eaLnBrk="0" fontAlgn="base" hangingPunct="0">
              <a:spcBef>
                <a:spcPct val="0"/>
              </a:spcBef>
              <a:spcAft>
                <a:spcPct val="0"/>
              </a:spcAft>
              <a:defRPr sz="4400">
                <a:solidFill>
                  <a:schemeClr val="tx1"/>
                </a:solidFill>
                <a:latin typeface="Arial" charset="0"/>
                <a:cs typeface="Arial" charset="0"/>
              </a:defRPr>
            </a:lvl6pPr>
            <a:lvl7pPr marL="2971800" indent="-228600" eaLnBrk="0" fontAlgn="base" hangingPunct="0">
              <a:spcBef>
                <a:spcPct val="0"/>
              </a:spcBef>
              <a:spcAft>
                <a:spcPct val="0"/>
              </a:spcAft>
              <a:defRPr sz="4400">
                <a:solidFill>
                  <a:schemeClr val="tx1"/>
                </a:solidFill>
                <a:latin typeface="Arial" charset="0"/>
                <a:cs typeface="Arial" charset="0"/>
              </a:defRPr>
            </a:lvl7pPr>
            <a:lvl8pPr marL="3429000" indent="-228600" eaLnBrk="0" fontAlgn="base" hangingPunct="0">
              <a:spcBef>
                <a:spcPct val="0"/>
              </a:spcBef>
              <a:spcAft>
                <a:spcPct val="0"/>
              </a:spcAft>
              <a:defRPr sz="4400">
                <a:solidFill>
                  <a:schemeClr val="tx1"/>
                </a:solidFill>
                <a:latin typeface="Arial" charset="0"/>
                <a:cs typeface="Arial" charset="0"/>
              </a:defRPr>
            </a:lvl8pPr>
            <a:lvl9pPr marL="3886200" indent="-228600" eaLnBrk="0" fontAlgn="base" hangingPunct="0">
              <a:spcBef>
                <a:spcPct val="0"/>
              </a:spcBef>
              <a:spcAft>
                <a:spcPct val="0"/>
              </a:spcAft>
              <a:defRPr sz="4400">
                <a:solidFill>
                  <a:schemeClr val="tx1"/>
                </a:solidFill>
                <a:latin typeface="Arial" charset="0"/>
                <a:cs typeface="Arial" charset="0"/>
              </a:defRPr>
            </a:lvl9pPr>
          </a:lstStyle>
          <a:p>
            <a:pPr algn="ctr" eaLnBrk="1" hangingPunct="1"/>
            <a:r>
              <a:rPr lang="en-US">
                <a:latin typeface="Times New Roman" pitchFamily="18" charset="0"/>
                <a:cs typeface="Times New Roman" pitchFamily="18" charset="0"/>
              </a:rPr>
              <a:t>Answer:  50 (dollars)</a:t>
            </a:r>
          </a:p>
        </p:txBody>
      </p:sp>
    </p:spTree>
    <p:extLst>
      <p:ext uri="{BB962C8B-B14F-4D97-AF65-F5344CB8AC3E}">
        <p14:creationId xmlns:p14="http://schemas.microsoft.com/office/powerpoint/2010/main" val="2566171357"/>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englert\AppData\Local\Temp\13-228-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aenglert\AppData\Local\Temp\DOTPFseal_4x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4942" y="5989908"/>
            <a:ext cx="869056" cy="868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619464"/>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393700" cy="6858000"/>
          </a:xfrm>
          <a:prstGeom prst="rect">
            <a:avLst/>
          </a:prstGeom>
          <a:solidFill>
            <a:srgbClr val="39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3700" y="0"/>
            <a:ext cx="152400" cy="6858000"/>
          </a:xfrm>
          <a:prstGeom prst="rect">
            <a:avLst/>
          </a:prstGeom>
          <a:solidFill>
            <a:srgbClr val="7A1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6200" y="6248402"/>
            <a:ext cx="4989564" cy="403872"/>
          </a:xfrm>
          <a:prstGeom prst="rect">
            <a:avLst/>
          </a:prstGeom>
        </p:spPr>
      </p:pic>
      <p:pic>
        <p:nvPicPr>
          <p:cNvPr id="5" name="Picture 4" descr="drilling rainbow.JPG"/>
          <p:cNvPicPr>
            <a:picLocks noChangeAspect="1"/>
          </p:cNvPicPr>
          <p:nvPr/>
        </p:nvPicPr>
        <p:blipFill>
          <a:blip r:embed="rId3" cstate="print"/>
          <a:stretch>
            <a:fillRect/>
          </a:stretch>
        </p:blipFill>
        <p:spPr>
          <a:xfrm>
            <a:off x="838200" y="95250"/>
            <a:ext cx="8001000" cy="6000750"/>
          </a:xfrm>
          <a:prstGeom prst="rect">
            <a:avLst/>
          </a:prstGeom>
          <a:ln w="19050">
            <a:solidFill>
              <a:schemeClr val="accent1"/>
            </a:solidFill>
          </a:ln>
        </p:spPr>
      </p:pic>
    </p:spTree>
    <p:extLst>
      <p:ext uri="{BB962C8B-B14F-4D97-AF65-F5344CB8AC3E}">
        <p14:creationId xmlns:p14="http://schemas.microsoft.com/office/powerpoint/2010/main" val="2950356354"/>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0" y="323162"/>
            <a:ext cx="7772400" cy="1371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Our Newest Sponsor</a:t>
            </a:r>
            <a:endParaRPr lang="en-US" dirty="0"/>
          </a:p>
        </p:txBody>
      </p:sp>
      <p:sp>
        <p:nvSpPr>
          <p:cNvPr id="3" name="Subtitle 2"/>
          <p:cNvSpPr txBox="1">
            <a:spLocks/>
          </p:cNvSpPr>
          <p:nvPr/>
        </p:nvSpPr>
        <p:spPr>
          <a:xfrm>
            <a:off x="1295400" y="5105400"/>
            <a:ext cx="6400800" cy="1143000"/>
          </a:xfrm>
          <a:prstGeom prst="rect">
            <a:avLst/>
          </a:prstGeom>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mtClean="0"/>
              <a:t>Dale Hahn, Group Leader, NVH/CAE Group, Arctic Cat, Inc.</a:t>
            </a:r>
          </a:p>
          <a:p>
            <a:r>
              <a:rPr lang="en-US" smtClean="0"/>
              <a:t>UAF Snowmobile Team Captain(2000-2001)</a:t>
            </a:r>
            <a:endParaRPr lang="en-US" dirty="0"/>
          </a:p>
        </p:txBody>
      </p:sp>
      <p:pic>
        <p:nvPicPr>
          <p:cNvPr id="4" name="Picture 2" descr="https://encrypted-tbn1.gstatic.com/images?q=tbn:ANd9GcQaS0h6BpceGBCgvXTJQpFgysMlsBow1Nc4PdWKREbMHhNR2H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1694762"/>
            <a:ext cx="6743700" cy="3087478"/>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C:\Users\aenglert\Desktop\Marketing Logos\UAFLogo_A_64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9600" y="6036954"/>
            <a:ext cx="914400" cy="821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067150"/>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1743075" y="2705100"/>
            <a:ext cx="5657850" cy="1446213"/>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FontTx/>
              <a:buNone/>
            </a:pPr>
            <a:r>
              <a:rPr lang="en-US" sz="4400" dirty="0" smtClean="0">
                <a:latin typeface="Times New Roman" pitchFamily="18" charset="0"/>
                <a:cs typeface="Times New Roman" pitchFamily="18" charset="0"/>
              </a:rPr>
              <a:t>What is the value of 8 ÷ 8 − 8 + 8 × 8?</a:t>
            </a:r>
            <a:endParaRPr lang="en-US" sz="4400" dirty="0">
              <a:latin typeface="Times New Roman" pitchFamily="18" charset="0"/>
              <a:cs typeface="Times New Roman" pitchFamily="18" charset="0"/>
            </a:endParaRPr>
          </a:p>
        </p:txBody>
      </p:sp>
      <p:sp>
        <p:nvSpPr>
          <p:cNvPr id="3" name="Rectangle 2"/>
          <p:cNvSpPr/>
          <p:nvPr/>
        </p:nvSpPr>
        <p:spPr>
          <a:xfrm>
            <a:off x="1032120" y="215375"/>
            <a:ext cx="7079759"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Math Counts Challenge!</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Rectangle 3"/>
          <p:cNvSpPr/>
          <p:nvPr/>
        </p:nvSpPr>
        <p:spPr>
          <a:xfrm>
            <a:off x="2845693" y="5738187"/>
            <a:ext cx="345261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Answer to follow</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233232203"/>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485900" y="2895600"/>
            <a:ext cx="6172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charset="0"/>
                <a:cs typeface="Arial" charset="0"/>
              </a:defRPr>
            </a:lvl1pPr>
            <a:lvl2pPr marL="742950" indent="-285750" eaLnBrk="0" hangingPunct="0">
              <a:defRPr sz="4400">
                <a:solidFill>
                  <a:schemeClr val="tx1"/>
                </a:solidFill>
                <a:latin typeface="Arial" charset="0"/>
                <a:cs typeface="Arial" charset="0"/>
              </a:defRPr>
            </a:lvl2pPr>
            <a:lvl3pPr marL="1143000" indent="-228600" eaLnBrk="0" hangingPunct="0">
              <a:defRPr sz="4400">
                <a:solidFill>
                  <a:schemeClr val="tx1"/>
                </a:solidFill>
                <a:latin typeface="Arial" charset="0"/>
                <a:cs typeface="Arial" charset="0"/>
              </a:defRPr>
            </a:lvl3pPr>
            <a:lvl4pPr marL="1600200" indent="-228600" eaLnBrk="0" hangingPunct="0">
              <a:defRPr sz="4400">
                <a:solidFill>
                  <a:schemeClr val="tx1"/>
                </a:solidFill>
                <a:latin typeface="Arial" charset="0"/>
                <a:cs typeface="Arial" charset="0"/>
              </a:defRPr>
            </a:lvl4pPr>
            <a:lvl5pPr marL="2057400" indent="-228600" eaLnBrk="0" hangingPunct="0">
              <a:defRPr sz="4400">
                <a:solidFill>
                  <a:schemeClr val="tx1"/>
                </a:solidFill>
                <a:latin typeface="Arial" charset="0"/>
                <a:cs typeface="Arial" charset="0"/>
              </a:defRPr>
            </a:lvl5pPr>
            <a:lvl6pPr marL="2514600" indent="-228600" eaLnBrk="0" fontAlgn="base" hangingPunct="0">
              <a:spcBef>
                <a:spcPct val="0"/>
              </a:spcBef>
              <a:spcAft>
                <a:spcPct val="0"/>
              </a:spcAft>
              <a:defRPr sz="4400">
                <a:solidFill>
                  <a:schemeClr val="tx1"/>
                </a:solidFill>
                <a:latin typeface="Arial" charset="0"/>
                <a:cs typeface="Arial" charset="0"/>
              </a:defRPr>
            </a:lvl6pPr>
            <a:lvl7pPr marL="2971800" indent="-228600" eaLnBrk="0" fontAlgn="base" hangingPunct="0">
              <a:spcBef>
                <a:spcPct val="0"/>
              </a:spcBef>
              <a:spcAft>
                <a:spcPct val="0"/>
              </a:spcAft>
              <a:defRPr sz="4400">
                <a:solidFill>
                  <a:schemeClr val="tx1"/>
                </a:solidFill>
                <a:latin typeface="Arial" charset="0"/>
                <a:cs typeface="Arial" charset="0"/>
              </a:defRPr>
            </a:lvl7pPr>
            <a:lvl8pPr marL="3429000" indent="-228600" eaLnBrk="0" fontAlgn="base" hangingPunct="0">
              <a:spcBef>
                <a:spcPct val="0"/>
              </a:spcBef>
              <a:spcAft>
                <a:spcPct val="0"/>
              </a:spcAft>
              <a:defRPr sz="4400">
                <a:solidFill>
                  <a:schemeClr val="tx1"/>
                </a:solidFill>
                <a:latin typeface="Arial" charset="0"/>
                <a:cs typeface="Arial" charset="0"/>
              </a:defRPr>
            </a:lvl8pPr>
            <a:lvl9pPr marL="3886200" indent="-228600" eaLnBrk="0" fontAlgn="base" hangingPunct="0">
              <a:spcBef>
                <a:spcPct val="0"/>
              </a:spcBef>
              <a:spcAft>
                <a:spcPct val="0"/>
              </a:spcAft>
              <a:defRPr sz="4400">
                <a:solidFill>
                  <a:schemeClr val="tx1"/>
                </a:solidFill>
                <a:latin typeface="Arial" charset="0"/>
                <a:cs typeface="Arial" charset="0"/>
              </a:defRPr>
            </a:lvl9pPr>
          </a:lstStyle>
          <a:p>
            <a:pPr algn="ctr" eaLnBrk="1" hangingPunct="1"/>
            <a:r>
              <a:rPr lang="en-US" dirty="0">
                <a:latin typeface="Times New Roman" pitchFamily="18" charset="0"/>
                <a:cs typeface="Times New Roman" pitchFamily="18" charset="0"/>
              </a:rPr>
              <a:t>Answer:  57</a:t>
            </a:r>
          </a:p>
        </p:txBody>
      </p:sp>
    </p:spTree>
    <p:extLst>
      <p:ext uri="{BB962C8B-B14F-4D97-AF65-F5344CB8AC3E}">
        <p14:creationId xmlns:p14="http://schemas.microsoft.com/office/powerpoint/2010/main" val="3688125904"/>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aenglert\AppData\Local\Temp\Ice Piano by Matt Cropp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6033" y="0"/>
            <a:ext cx="505193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208854"/>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englert\AppData\Local\Temp\Illinois Street 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0"/>
            <a:ext cx="9144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aenglert\AppData\Local\Temp\DOTPFseal_4x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1154" y="6095999"/>
            <a:ext cx="762846" cy="761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92267"/>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aenglert\AppData\Local\Temp\Jack and Carol River Rafting Tr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0655" y="0"/>
            <a:ext cx="512268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503046"/>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txBox="1">
            <a:spLocks/>
          </p:cNvSpPr>
          <p:nvPr/>
        </p:nvSpPr>
        <p:spPr>
          <a:xfrm>
            <a:off x="457200" y="9378"/>
            <a:ext cx="8229600" cy="1782762"/>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900" dirty="0" smtClean="0">
                <a:solidFill>
                  <a:srgbClr val="0070C0"/>
                </a:solidFill>
              </a:rPr>
              <a:t>SB Electronics Capacitor:</a:t>
            </a:r>
            <a:r>
              <a:rPr lang="en-US" dirty="0" smtClean="0">
                <a:solidFill>
                  <a:srgbClr val="0070C0"/>
                </a:solidFill>
              </a:rPr>
              <a:t/>
            </a:r>
            <a:br>
              <a:rPr lang="en-US" dirty="0" smtClean="0">
                <a:solidFill>
                  <a:srgbClr val="0070C0"/>
                </a:solidFill>
              </a:rPr>
            </a:br>
            <a:r>
              <a:rPr lang="en-US" sz="3600" dirty="0" smtClean="0">
                <a:solidFill>
                  <a:srgbClr val="0070C0"/>
                </a:solidFill>
              </a:rPr>
              <a:t>“The Heart of the Motor Controller”</a:t>
            </a:r>
            <a:endParaRPr lang="en-US" dirty="0">
              <a:solidFill>
                <a:srgbClr val="0070C0"/>
              </a:solidFill>
            </a:endParaRPr>
          </a:p>
        </p:txBody>
      </p:sp>
      <p:sp>
        <p:nvSpPr>
          <p:cNvPr id="3" name="TextBox 2"/>
          <p:cNvSpPr txBox="1"/>
          <p:nvPr/>
        </p:nvSpPr>
        <p:spPr>
          <a:xfrm>
            <a:off x="2215662" y="4318992"/>
            <a:ext cx="5715000" cy="2246769"/>
          </a:xfrm>
          <a:prstGeom prst="rect">
            <a:avLst/>
          </a:prstGeom>
          <a:noFill/>
        </p:spPr>
        <p:txBody>
          <a:bodyPr wrap="square" rtlCol="0">
            <a:spAutoFit/>
          </a:bodyPr>
          <a:lstStyle/>
          <a:p>
            <a:pPr marL="457200" indent="-457200">
              <a:buFont typeface="Arial" pitchFamily="34" charset="0"/>
              <a:buChar char="•"/>
            </a:pPr>
            <a:r>
              <a:rPr lang="en-US" sz="2800" dirty="0" smtClean="0">
                <a:solidFill>
                  <a:srgbClr val="0070C0"/>
                </a:solidFill>
              </a:rPr>
              <a:t>Power Ring Capacitor</a:t>
            </a:r>
          </a:p>
          <a:p>
            <a:pPr marL="457200" indent="-457200">
              <a:buFont typeface="Arial" pitchFamily="34" charset="0"/>
              <a:buChar char="•"/>
            </a:pPr>
            <a:r>
              <a:rPr lang="en-US" sz="2800" dirty="0" smtClean="0">
                <a:solidFill>
                  <a:srgbClr val="0070C0"/>
                </a:solidFill>
              </a:rPr>
              <a:t>Uses Film Technology</a:t>
            </a:r>
          </a:p>
          <a:p>
            <a:pPr marL="457200" indent="-457200">
              <a:buFont typeface="Arial" pitchFamily="34" charset="0"/>
              <a:buChar char="•"/>
            </a:pPr>
            <a:r>
              <a:rPr lang="en-US" sz="2800" dirty="0" smtClean="0">
                <a:solidFill>
                  <a:srgbClr val="0070C0"/>
                </a:solidFill>
              </a:rPr>
              <a:t>600V Rating</a:t>
            </a:r>
          </a:p>
          <a:p>
            <a:pPr marL="457200" indent="-457200">
              <a:buFont typeface="Arial" pitchFamily="34" charset="0"/>
              <a:buChar char="•"/>
            </a:pPr>
            <a:r>
              <a:rPr lang="en-US" sz="2800" dirty="0" smtClean="0">
                <a:solidFill>
                  <a:srgbClr val="0070C0"/>
                </a:solidFill>
              </a:rPr>
              <a:t>1000 </a:t>
            </a:r>
            <a:r>
              <a:rPr lang="en-US" sz="2800" i="1" dirty="0" err="1" smtClean="0">
                <a:solidFill>
                  <a:srgbClr val="0070C0"/>
                </a:solidFill>
              </a:rPr>
              <a:t>u</a:t>
            </a:r>
            <a:r>
              <a:rPr lang="en-US" sz="2800" dirty="0" err="1" smtClean="0">
                <a:solidFill>
                  <a:srgbClr val="0070C0"/>
                </a:solidFill>
              </a:rPr>
              <a:t>F</a:t>
            </a:r>
            <a:r>
              <a:rPr lang="en-US" sz="2800" dirty="0" smtClean="0">
                <a:solidFill>
                  <a:srgbClr val="0070C0"/>
                </a:solidFill>
              </a:rPr>
              <a:t> (microfarad) </a:t>
            </a:r>
          </a:p>
          <a:p>
            <a:pPr marL="457200" indent="-457200">
              <a:buFont typeface="Arial" pitchFamily="34" charset="0"/>
              <a:buChar char="•"/>
            </a:pPr>
            <a:r>
              <a:rPr lang="en-US" sz="2800" dirty="0" smtClean="0">
                <a:solidFill>
                  <a:srgbClr val="0070C0"/>
                </a:solidFill>
              </a:rPr>
              <a:t>Capable of handling 500A ripple</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447800"/>
            <a:ext cx="3566366" cy="2662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447800"/>
            <a:ext cx="3560763" cy="2662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aenglert\Desktop\Marketing Logos\UAFLogo_A_64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2166" y="5905219"/>
            <a:ext cx="914400" cy="821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152733"/>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aenglert\AppData\Local\Temp\Miller KUAC fundrais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053" y="0"/>
            <a:ext cx="514189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384922"/>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cripley\Desktop\CEM pix\CEM pix\JR-13-3888-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53476" cy="61023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6102318"/>
            <a:ext cx="9144000" cy="677108"/>
          </a:xfrm>
          <a:prstGeom prst="rect">
            <a:avLst/>
          </a:prstGeom>
          <a:noFill/>
        </p:spPr>
        <p:txBody>
          <a:bodyPr wrap="square" rtlCol="0">
            <a:spAutoFit/>
          </a:bodyPr>
          <a:lstStyle/>
          <a:p>
            <a:r>
              <a:rPr lang="en-US" sz="2400" dirty="0" smtClean="0"/>
              <a:t>POGO Mine Supports UAF CEM Graduate Research</a:t>
            </a:r>
          </a:p>
          <a:p>
            <a:r>
              <a:rPr lang="en-US" sz="1400" dirty="0" smtClean="0"/>
              <a:t>Photo Courtesy of CEM</a:t>
            </a:r>
            <a:endParaRPr lang="en-US" sz="1400" dirty="0"/>
          </a:p>
        </p:txBody>
      </p:sp>
    </p:spTree>
    <p:extLst>
      <p:ext uri="{BB962C8B-B14F-4D97-AF65-F5344CB8AC3E}">
        <p14:creationId xmlns:p14="http://schemas.microsoft.com/office/powerpoint/2010/main" val="2221575662"/>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99403" y="1524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n w="12700">
                  <a:solidFill>
                    <a:srgbClr val="0070C0"/>
                  </a:solidFill>
                </a:ln>
                <a:solidFill>
                  <a:srgbClr val="0070C0"/>
                </a:solidFill>
              </a:rPr>
              <a:t>12 Volt System and Headlights</a:t>
            </a:r>
            <a:endParaRPr lang="en-US" dirty="0">
              <a:ln w="12700">
                <a:solidFill>
                  <a:srgbClr val="0070C0"/>
                </a:solidFill>
              </a:ln>
              <a:solidFill>
                <a:srgbClr val="0070C0"/>
              </a:solidFill>
            </a:endParaRPr>
          </a:p>
        </p:txBody>
      </p:sp>
      <p:sp>
        <p:nvSpPr>
          <p:cNvPr id="7" name="TextBox 6"/>
          <p:cNvSpPr txBox="1"/>
          <p:nvPr/>
        </p:nvSpPr>
        <p:spPr>
          <a:xfrm>
            <a:off x="499403" y="3380611"/>
            <a:ext cx="2209800" cy="2554545"/>
          </a:xfrm>
          <a:prstGeom prst="rect">
            <a:avLst/>
          </a:prstGeom>
          <a:noFill/>
        </p:spPr>
        <p:txBody>
          <a:bodyPr wrap="square" rtlCol="0">
            <a:spAutoFit/>
          </a:bodyPr>
          <a:lstStyle/>
          <a:p>
            <a:r>
              <a:rPr lang="en-US" sz="3200" dirty="0" smtClean="0">
                <a:ln w="9525">
                  <a:solidFill>
                    <a:srgbClr val="0070C0"/>
                  </a:solidFill>
                </a:ln>
                <a:solidFill>
                  <a:srgbClr val="0070C0"/>
                </a:solidFill>
              </a:rPr>
              <a:t>Stock headlights replaced with two 10W LEDs</a:t>
            </a:r>
          </a:p>
        </p:txBody>
      </p:sp>
      <p:sp>
        <p:nvSpPr>
          <p:cNvPr id="8" name="TextBox 7"/>
          <p:cNvSpPr txBox="1"/>
          <p:nvPr/>
        </p:nvSpPr>
        <p:spPr>
          <a:xfrm>
            <a:off x="990600" y="1424354"/>
            <a:ext cx="7255412" cy="1077218"/>
          </a:xfrm>
          <a:prstGeom prst="rect">
            <a:avLst/>
          </a:prstGeom>
          <a:solidFill>
            <a:srgbClr val="0070C0"/>
          </a:solidFill>
        </p:spPr>
        <p:txBody>
          <a:bodyPr wrap="square" rtlCol="0">
            <a:spAutoFit/>
          </a:bodyPr>
          <a:lstStyle/>
          <a:p>
            <a:r>
              <a:rPr lang="en-US" sz="3200" dirty="0" smtClean="0">
                <a:solidFill>
                  <a:srgbClr val="FFFF00"/>
                </a:solidFill>
              </a:rPr>
              <a:t>12V system powers motor controller, BMS, dashboard displays, relays, and headlights</a:t>
            </a:r>
            <a:endParaRPr lang="en-US" sz="3200" dirty="0">
              <a:solidFill>
                <a:srgbClr val="FFFF00"/>
              </a:solidFill>
            </a:endParaRPr>
          </a:p>
        </p:txBody>
      </p:sp>
      <p:pic>
        <p:nvPicPr>
          <p:cNvPr id="9" name="Picture 3" descr="C:\Users\user\Downloads\phot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86" t="27648" r="55885" b="20094"/>
          <a:stretch/>
        </p:blipFill>
        <p:spPr bwMode="auto">
          <a:xfrm>
            <a:off x="2514600" y="3024554"/>
            <a:ext cx="3922542" cy="3759103"/>
          </a:xfrm>
          <a:prstGeom prst="rect">
            <a:avLst/>
          </a:prstGeom>
          <a:noFill/>
          <a:scene3d>
            <a:camera prst="orthographicFront">
              <a:rot lat="0" lon="0" rev="16200000"/>
            </a:camera>
            <a:lightRig rig="threePt" dir="t"/>
          </a:scene3d>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629400" y="3634154"/>
            <a:ext cx="2133600" cy="2062103"/>
          </a:xfrm>
          <a:prstGeom prst="rect">
            <a:avLst/>
          </a:prstGeom>
          <a:noFill/>
        </p:spPr>
        <p:txBody>
          <a:bodyPr wrap="square" rtlCol="0">
            <a:spAutoFit/>
          </a:bodyPr>
          <a:lstStyle/>
          <a:p>
            <a:r>
              <a:rPr lang="en-US" sz="3200" dirty="0">
                <a:ln w="9525">
                  <a:solidFill>
                    <a:srgbClr val="0070C0"/>
                  </a:solidFill>
                </a:ln>
                <a:solidFill>
                  <a:srgbClr val="0070C0"/>
                </a:solidFill>
              </a:rPr>
              <a:t>Reduced draw on 12V system by 90</a:t>
            </a:r>
            <a:r>
              <a:rPr lang="en-US" sz="3200" dirty="0" smtClean="0">
                <a:ln w="9525">
                  <a:solidFill>
                    <a:srgbClr val="0070C0"/>
                  </a:solidFill>
                </a:ln>
                <a:solidFill>
                  <a:srgbClr val="0070C0"/>
                </a:solidFill>
              </a:rPr>
              <a:t>%</a:t>
            </a:r>
            <a:endParaRPr lang="en-US" sz="3200" dirty="0">
              <a:ln w="9525">
                <a:solidFill>
                  <a:srgbClr val="0070C0"/>
                </a:solidFill>
              </a:ln>
              <a:solidFill>
                <a:srgbClr val="0070C0"/>
              </a:solidFill>
            </a:endParaRPr>
          </a:p>
        </p:txBody>
      </p:sp>
      <p:pic>
        <p:nvPicPr>
          <p:cNvPr id="11" name="Picture 2" descr="C:\Users\aenglert\Desktop\Marketing Logos\UAFLogo_A_64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4827" y="5892870"/>
            <a:ext cx="914400" cy="821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75437"/>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aenglert\AppData\Local\Temp\2012 Annual Membership Meeting 0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0"/>
            <a:ext cx="877824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800162"/>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aenglert\AppData\Local\Temp\2284b-FTW336B-summe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8441"/>
            <a:ext cx="9144000" cy="60811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567378"/>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englert\AppData\Local\Temp\M&amp;O 0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0"/>
            <a:ext cx="9144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aenglert\AppData\Local\Temp\DOTPFseal_4x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8068" y="6072943"/>
            <a:ext cx="785929" cy="785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492340"/>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aenglert\AppData\Local\Temp\2284b-FTW336B-summer-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9511"/>
            <a:ext cx="9144000" cy="60989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englert\AppData\Local\Temp\DA logo 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481" y="6091687"/>
            <a:ext cx="1526519" cy="7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789996"/>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36720"/>
            <a:ext cx="8686800" cy="576945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5906179"/>
            <a:ext cx="1847689" cy="917001"/>
          </a:xfrm>
          <a:prstGeom prst="rect">
            <a:avLst/>
          </a:prstGeom>
        </p:spPr>
      </p:pic>
    </p:spTree>
    <p:extLst>
      <p:ext uri="{BB962C8B-B14F-4D97-AF65-F5344CB8AC3E}">
        <p14:creationId xmlns:p14="http://schemas.microsoft.com/office/powerpoint/2010/main" val="3174532610"/>
      </p:ext>
    </p:extLst>
  </p:cSld>
  <p:clrMapOvr>
    <a:masterClrMapping/>
  </p:clrMapOvr>
  <mc:AlternateContent xmlns:mc="http://schemas.openxmlformats.org/markup-compatibility/2006" xmlns:p14="http://schemas.microsoft.com/office/powerpoint/2010/main">
    <mc:Choice Requires="p14">
      <p:transition spd="slow" p14:dur="1500" advTm="30000">
        <p:split orient="vert"/>
      </p:transition>
    </mc:Choice>
    <mc:Fallback xmlns="">
      <p:transition spd="slow" advTm="30000">
        <p:split orient="vert"/>
      </p:transition>
    </mc:Fallback>
  </mc:AlternateContent>
</p:sld>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13 red standard">
  <a:themeElements>
    <a:clrScheme name="COP Corporate Colors">
      <a:dk1>
        <a:sysClr val="windowText" lastClr="000000"/>
      </a:dk1>
      <a:lt1>
        <a:sysClr val="window" lastClr="FFFFFF"/>
      </a:lt1>
      <a:dk2>
        <a:srgbClr val="042138"/>
      </a:dk2>
      <a:lt2>
        <a:srgbClr val="FEFAC9"/>
      </a:lt2>
      <a:accent1>
        <a:srgbClr val="8F1A20"/>
      </a:accent1>
      <a:accent2>
        <a:srgbClr val="227C33"/>
      </a:accent2>
      <a:accent3>
        <a:srgbClr val="0A4271"/>
      </a:accent3>
      <a:accent4>
        <a:srgbClr val="92A9AC"/>
      </a:accent4>
      <a:accent5>
        <a:srgbClr val="CB8F04"/>
      </a:accent5>
      <a:accent6>
        <a:srgbClr val="FFCC00"/>
      </a:accent6>
      <a:hlink>
        <a:srgbClr val="005CB8"/>
      </a:hlink>
      <a:folHlink>
        <a:srgbClr val="FBB718"/>
      </a:folHlink>
    </a:clrScheme>
    <a:fontScheme name="COP Investor Update">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P Investor Upd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P Investor Upd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P Investor Upd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P Investor Upd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P Investor Upd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P Investor Upd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P Investor Upd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P Investor Upd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P Investor Upd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P Investor Upd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P Investor Upd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P Investor Upd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OP Investor Update 13">
        <a:dk1>
          <a:srgbClr val="000000"/>
        </a:dk1>
        <a:lt1>
          <a:srgbClr val="FFFFFF"/>
        </a:lt1>
        <a:dk2>
          <a:srgbClr val="000000"/>
        </a:dk2>
        <a:lt2>
          <a:srgbClr val="808080"/>
        </a:lt2>
        <a:accent1>
          <a:srgbClr val="8F1A20"/>
        </a:accent1>
        <a:accent2>
          <a:srgbClr val="0A4271"/>
        </a:accent2>
        <a:accent3>
          <a:srgbClr val="FFFFFF"/>
        </a:accent3>
        <a:accent4>
          <a:srgbClr val="000000"/>
        </a:accent4>
        <a:accent5>
          <a:srgbClr val="C6ABAB"/>
        </a:accent5>
        <a:accent6>
          <a:srgbClr val="083B66"/>
        </a:accent6>
        <a:hlink>
          <a:srgbClr val="227C1F"/>
        </a:hlink>
        <a:folHlink>
          <a:srgbClr val="FBB718"/>
        </a:folHlink>
      </a:clrScheme>
      <a:clrMap bg1="lt1" tx1="dk1" bg2="lt2" tx2="dk2" accent1="accent1" accent2="accent2" accent3="accent3" accent4="accent4" accent5="accent5" accent6="accent6" hlink="hlink" folHlink="folHlink"/>
    </a:extraClrScheme>
    <a:extraClrScheme>
      <a:clrScheme name="COP Investor Update 14">
        <a:dk1>
          <a:srgbClr val="000000"/>
        </a:dk1>
        <a:lt1>
          <a:srgbClr val="FFFFFF"/>
        </a:lt1>
        <a:dk2>
          <a:srgbClr val="000000"/>
        </a:dk2>
        <a:lt2>
          <a:srgbClr val="808080"/>
        </a:lt2>
        <a:accent1>
          <a:srgbClr val="8F1A20"/>
        </a:accent1>
        <a:accent2>
          <a:srgbClr val="227C33"/>
        </a:accent2>
        <a:accent3>
          <a:srgbClr val="FFFFFF"/>
        </a:accent3>
        <a:accent4>
          <a:srgbClr val="000000"/>
        </a:accent4>
        <a:accent5>
          <a:srgbClr val="C6ABAB"/>
        </a:accent5>
        <a:accent6>
          <a:srgbClr val="1E702D"/>
        </a:accent6>
        <a:hlink>
          <a:srgbClr val="0A4271"/>
        </a:hlink>
        <a:folHlink>
          <a:srgbClr val="FBB718"/>
        </a:folHlink>
      </a:clrScheme>
      <a:clrMap bg1="lt1" tx1="dk1" bg2="lt2" tx2="dk2" accent1="accent1" accent2="accent2" accent3="accent3" accent4="accent4" accent5="accent5" accent6="accent6" hlink="hlink" folHlink="folHlink"/>
    </a:extraClrScheme>
    <a:extraClrScheme>
      <a:clrScheme name="COP Investor Update 15">
        <a:dk1>
          <a:srgbClr val="000000"/>
        </a:dk1>
        <a:lt1>
          <a:srgbClr val="FFFFFF"/>
        </a:lt1>
        <a:dk2>
          <a:srgbClr val="000000"/>
        </a:dk2>
        <a:lt2>
          <a:srgbClr val="808080"/>
        </a:lt2>
        <a:accent1>
          <a:srgbClr val="8F1A20"/>
        </a:accent1>
        <a:accent2>
          <a:srgbClr val="227C33"/>
        </a:accent2>
        <a:accent3>
          <a:srgbClr val="FFFFFF"/>
        </a:accent3>
        <a:accent4>
          <a:srgbClr val="000000"/>
        </a:accent4>
        <a:accent5>
          <a:srgbClr val="C6ABAB"/>
        </a:accent5>
        <a:accent6>
          <a:srgbClr val="1E702D"/>
        </a:accent6>
        <a:hlink>
          <a:srgbClr val="0A4271"/>
        </a:hlink>
        <a:folHlink>
          <a:srgbClr val="CB8F0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pex">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4.xml><?xml version="1.0" encoding="utf-8"?>
<a:theme xmlns:a="http://schemas.openxmlformats.org/drawingml/2006/main" name="1_Apex">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5.xml><?xml version="1.0" encoding="utf-8"?>
<a:theme xmlns:a="http://schemas.openxmlformats.org/drawingml/2006/main" name="2_Apex">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387</TotalTime>
  <Words>837</Words>
  <Application>Microsoft Office PowerPoint</Application>
  <PresentationFormat>On-screen Show (4:3)</PresentationFormat>
  <Paragraphs>184</Paragraphs>
  <Slides>84</Slides>
  <Notes>2</Notes>
  <HiddenSlides>0</HiddenSlides>
  <MMClips>0</MMClips>
  <ScaleCrop>false</ScaleCrop>
  <HeadingPairs>
    <vt:vector size="4" baseType="variant">
      <vt:variant>
        <vt:lpstr>Theme</vt:lpstr>
      </vt:variant>
      <vt:variant>
        <vt:i4>5</vt:i4>
      </vt:variant>
      <vt:variant>
        <vt:lpstr>Slide Titles</vt:lpstr>
      </vt:variant>
      <vt:variant>
        <vt:i4>84</vt:i4>
      </vt:variant>
    </vt:vector>
  </HeadingPairs>
  <TitlesOfParts>
    <vt:vector size="89" baseType="lpstr">
      <vt:lpstr>Office Theme</vt:lpstr>
      <vt:lpstr>2013 red standard</vt:lpstr>
      <vt:lpstr>Apex</vt:lpstr>
      <vt:lpstr>1_Apex</vt:lpstr>
      <vt:lpstr>2_Apex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ConocoPhillips has been leading the search for energy in Alaska for more than 50 years. The company is committed to responsibly developing Alaska’s resources, providing economic opportunity for Alaska, operating at the highest safety standards and being good stewards of our communities.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Alyssa R Englert</dc:creator>
  <cp:lastModifiedBy>Nycolett C Ripley</cp:lastModifiedBy>
  <cp:revision>38</cp:revision>
  <dcterms:created xsi:type="dcterms:W3CDTF">2013-02-22T20:56:58Z</dcterms:created>
  <dcterms:modified xsi:type="dcterms:W3CDTF">2014-02-21T01:53:42Z</dcterms:modified>
</cp:coreProperties>
</file>